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663" r:id="rId2"/>
    <p:sldId id="635" r:id="rId3"/>
    <p:sldId id="757" r:id="rId4"/>
    <p:sldId id="716" r:id="rId5"/>
    <p:sldId id="685" r:id="rId6"/>
    <p:sldId id="688" r:id="rId7"/>
    <p:sldId id="690" r:id="rId8"/>
    <p:sldId id="691" r:id="rId9"/>
    <p:sldId id="689" r:id="rId10"/>
    <p:sldId id="687" r:id="rId11"/>
    <p:sldId id="692" r:id="rId12"/>
    <p:sldId id="684" r:id="rId13"/>
    <p:sldId id="693" r:id="rId14"/>
    <p:sldId id="683" r:id="rId15"/>
    <p:sldId id="678" r:id="rId16"/>
    <p:sldId id="640" r:id="rId17"/>
    <p:sldId id="737" r:id="rId18"/>
    <p:sldId id="642" r:id="rId19"/>
    <p:sldId id="740" r:id="rId20"/>
    <p:sldId id="641" r:id="rId21"/>
    <p:sldId id="637" r:id="rId22"/>
    <p:sldId id="658" r:id="rId23"/>
    <p:sldId id="647" r:id="rId24"/>
    <p:sldId id="648" r:id="rId25"/>
    <p:sldId id="657" r:id="rId26"/>
    <p:sldId id="783" r:id="rId27"/>
    <p:sldId id="659" r:id="rId28"/>
    <p:sldId id="736" r:id="rId29"/>
    <p:sldId id="706" r:id="rId30"/>
    <p:sldId id="700" r:id="rId31"/>
    <p:sldId id="705" r:id="rId32"/>
    <p:sldId id="660" r:id="rId33"/>
    <p:sldId id="661" r:id="rId34"/>
    <p:sldId id="665" r:id="rId35"/>
    <p:sldId id="720" r:id="rId36"/>
    <p:sldId id="784" r:id="rId37"/>
    <p:sldId id="760" r:id="rId38"/>
    <p:sldId id="717" r:id="rId39"/>
    <p:sldId id="718" r:id="rId40"/>
    <p:sldId id="667" r:id="rId41"/>
    <p:sldId id="719" r:id="rId42"/>
    <p:sldId id="668" r:id="rId43"/>
    <p:sldId id="761" r:id="rId44"/>
    <p:sldId id="638" r:id="rId45"/>
    <p:sldId id="754" r:id="rId46"/>
    <p:sldId id="644" r:id="rId47"/>
    <p:sldId id="785" r:id="rId48"/>
    <p:sldId id="762" r:id="rId49"/>
    <p:sldId id="738" r:id="rId50"/>
    <p:sldId id="786" r:id="rId51"/>
    <p:sldId id="745" r:id="rId52"/>
    <p:sldId id="735" r:id="rId53"/>
    <p:sldId id="733" r:id="rId54"/>
    <p:sldId id="732" r:id="rId55"/>
    <p:sldId id="731" r:id="rId56"/>
    <p:sldId id="734" r:id="rId57"/>
    <p:sldId id="673" r:id="rId58"/>
    <p:sldId id="676" r:id="rId59"/>
    <p:sldId id="636" r:id="rId60"/>
    <p:sldId id="755" r:id="rId61"/>
    <p:sldId id="643" r:id="rId62"/>
    <p:sldId id="491" r:id="rId63"/>
    <p:sldId id="264" r:id="rId64"/>
    <p:sldId id="787" r:id="rId65"/>
    <p:sldId id="788" r:id="rId66"/>
    <p:sldId id="504" r:id="rId67"/>
    <p:sldId id="575" r:id="rId68"/>
    <p:sldId id="739" r:id="rId69"/>
    <p:sldId id="789" r:id="rId70"/>
    <p:sldId id="493" r:id="rId71"/>
    <p:sldId id="495" r:id="rId72"/>
    <p:sldId id="496" r:id="rId73"/>
    <p:sldId id="497" r:id="rId74"/>
    <p:sldId id="498" r:id="rId75"/>
    <p:sldId id="790" r:id="rId76"/>
    <p:sldId id="791" r:id="rId77"/>
    <p:sldId id="792" r:id="rId78"/>
    <p:sldId id="741" r:id="rId79"/>
    <p:sldId id="698" r:id="rId80"/>
    <p:sldId id="494" r:id="rId81"/>
    <p:sldId id="296" r:id="rId82"/>
    <p:sldId id="297" r:id="rId83"/>
    <p:sldId id="298" r:id="rId84"/>
    <p:sldId id="793" r:id="rId85"/>
    <p:sldId id="794" r:id="rId86"/>
    <p:sldId id="573" r:id="rId87"/>
    <p:sldId id="639" r:id="rId88"/>
    <p:sldId id="795" r:id="rId89"/>
    <p:sldId id="744" r:id="rId90"/>
    <p:sldId id="712" r:id="rId91"/>
    <p:sldId id="671" r:id="rId92"/>
    <p:sldId id="746" r:id="rId93"/>
    <p:sldId id="650" r:id="rId94"/>
    <p:sldId id="747" r:id="rId95"/>
    <p:sldId id="748" r:id="rId96"/>
    <p:sldId id="749" r:id="rId97"/>
    <p:sldId id="750" r:id="rId98"/>
    <p:sldId id="751" r:id="rId99"/>
    <p:sldId id="752" r:id="rId100"/>
    <p:sldId id="753" r:id="rId101"/>
    <p:sldId id="680" r:id="rId102"/>
    <p:sldId id="681" r:id="rId103"/>
    <p:sldId id="682" r:id="rId104"/>
    <p:sldId id="267" r:id="rId105"/>
    <p:sldId id="268" r:id="rId106"/>
    <p:sldId id="269" r:id="rId107"/>
    <p:sldId id="270" r:id="rId108"/>
    <p:sldId id="271" r:id="rId109"/>
    <p:sldId id="272" r:id="rId110"/>
    <p:sldId id="333" r:id="rId111"/>
    <p:sldId id="332" r:id="rId112"/>
    <p:sldId id="336" r:id="rId113"/>
    <p:sldId id="337" r:id="rId114"/>
    <p:sldId id="338" r:id="rId115"/>
    <p:sldId id="674" r:id="rId116"/>
    <p:sldId id="266" r:id="rId117"/>
    <p:sldId id="675" r:id="rId118"/>
    <p:sldId id="257" r:id="rId119"/>
    <p:sldId id="258" r:id="rId120"/>
    <p:sldId id="645" r:id="rId121"/>
    <p:sldId id="646" r:id="rId122"/>
    <p:sldId id="289" r:id="rId123"/>
    <p:sldId id="625" r:id="rId124"/>
    <p:sldId id="293" r:id="rId125"/>
    <p:sldId id="292" r:id="rId126"/>
    <p:sldId id="652" r:id="rId127"/>
    <p:sldId id="295" r:id="rId128"/>
    <p:sldId id="651" r:id="rId129"/>
    <p:sldId id="259" r:id="rId130"/>
    <p:sldId id="622" r:id="rId131"/>
    <p:sldId id="612" r:id="rId132"/>
    <p:sldId id="263" r:id="rId133"/>
    <p:sldId id="653" r:id="rId134"/>
    <p:sldId id="656" r:id="rId135"/>
    <p:sldId id="686" r:id="rId136"/>
    <p:sldId id="703" r:id="rId137"/>
    <p:sldId id="721" r:id="rId138"/>
    <p:sldId id="722" r:id="rId139"/>
    <p:sldId id="723" r:id="rId140"/>
    <p:sldId id="724" r:id="rId141"/>
    <p:sldId id="725" r:id="rId142"/>
    <p:sldId id="726" r:id="rId143"/>
    <p:sldId id="730" r:id="rId144"/>
    <p:sldId id="743" r:id="rId145"/>
    <p:sldId id="577" r:id="rId146"/>
    <p:sldId id="579" r:id="rId147"/>
    <p:sldId id="727" r:id="rId148"/>
    <p:sldId id="756"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DA9F"/>
    <a:srgbClr val="F1685D"/>
    <a:srgbClr val="F3CFC9"/>
    <a:srgbClr val="B7EFD6"/>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0265" autoAdjust="0"/>
  </p:normalViewPr>
  <p:slideViewPr>
    <p:cSldViewPr snapToGrid="0">
      <p:cViewPr varScale="1">
        <p:scale>
          <a:sx n="77" d="100"/>
          <a:sy n="77" d="100"/>
        </p:scale>
        <p:origin x="936" y="58"/>
      </p:cViewPr>
      <p:guideLst/>
    </p:cSldViewPr>
  </p:slideViewPr>
  <p:notesTextViewPr>
    <p:cViewPr>
      <p:scale>
        <a:sx n="1" d="1"/>
        <a:sy n="1" d="1"/>
      </p:scale>
      <p:origin x="0" y="-134"/>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E90E3-9FF6-4D14-BFE7-B0F36598A00A}"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26E65-ADC9-4F29-BA00-34B3E2F9B8F0}" type="slidenum">
              <a:rPr lang="en-US" smtClean="0"/>
              <a:t>‹#›</a:t>
            </a:fld>
            <a:endParaRPr lang="en-US"/>
          </a:p>
        </p:txBody>
      </p:sp>
    </p:spTree>
    <p:extLst>
      <p:ext uri="{BB962C8B-B14F-4D97-AF65-F5344CB8AC3E}">
        <p14:creationId xmlns:p14="http://schemas.microsoft.com/office/powerpoint/2010/main" val="3034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en.wikipedia.org/wiki/Evaluation_function"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en.wikipedia.org/wiki/Grandmaster_(ches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slower, balanced syllables</a:t>
            </a:r>
          </a:p>
        </p:txBody>
      </p:sp>
      <p:sp>
        <p:nvSpPr>
          <p:cNvPr id="4" name="Slide Number Placeholder 3"/>
          <p:cNvSpPr>
            <a:spLocks noGrp="1"/>
          </p:cNvSpPr>
          <p:nvPr>
            <p:ph type="sldNum" sz="quarter" idx="5"/>
          </p:nvPr>
        </p:nvSpPr>
        <p:spPr/>
        <p:txBody>
          <a:bodyPr/>
          <a:lstStyle/>
          <a:p>
            <a:fld id="{E2226E65-ADC9-4F29-BA00-34B3E2F9B8F0}" type="slidenum">
              <a:rPr lang="en-US" smtClean="0"/>
              <a:t>1</a:t>
            </a:fld>
            <a:endParaRPr lang="en-US"/>
          </a:p>
        </p:txBody>
      </p:sp>
    </p:spTree>
    <p:extLst>
      <p:ext uri="{BB962C8B-B14F-4D97-AF65-F5344CB8AC3E}">
        <p14:creationId xmlns:p14="http://schemas.microsoft.com/office/powerpoint/2010/main" val="280778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10</a:t>
            </a:fld>
            <a:endParaRPr lang="en-US"/>
          </a:p>
        </p:txBody>
      </p:sp>
    </p:spTree>
    <p:extLst>
      <p:ext uri="{BB962C8B-B14F-4D97-AF65-F5344CB8AC3E}">
        <p14:creationId xmlns:p14="http://schemas.microsoft.com/office/powerpoint/2010/main" val="747739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11</a:t>
            </a:fld>
            <a:endParaRPr lang="en-US"/>
          </a:p>
        </p:txBody>
      </p:sp>
    </p:spTree>
    <p:extLst>
      <p:ext uri="{BB962C8B-B14F-4D97-AF65-F5344CB8AC3E}">
        <p14:creationId xmlns:p14="http://schemas.microsoft.com/office/powerpoint/2010/main" val="1271325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a:t>
            </a:fld>
            <a:endParaRPr lang="en-US"/>
          </a:p>
        </p:txBody>
      </p:sp>
    </p:spTree>
    <p:extLst>
      <p:ext uri="{BB962C8B-B14F-4D97-AF65-F5344CB8AC3E}">
        <p14:creationId xmlns:p14="http://schemas.microsoft.com/office/powerpoint/2010/main" val="163413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a:t>
            </a:fld>
            <a:endParaRPr lang="en-US"/>
          </a:p>
        </p:txBody>
      </p:sp>
    </p:spTree>
    <p:extLst>
      <p:ext uri="{BB962C8B-B14F-4D97-AF65-F5344CB8AC3E}">
        <p14:creationId xmlns:p14="http://schemas.microsoft.com/office/powerpoint/2010/main" val="121430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14</a:t>
            </a:fld>
            <a:endParaRPr lang="en-US"/>
          </a:p>
        </p:txBody>
      </p:sp>
    </p:spTree>
    <p:extLst>
      <p:ext uri="{BB962C8B-B14F-4D97-AF65-F5344CB8AC3E}">
        <p14:creationId xmlns:p14="http://schemas.microsoft.com/office/powerpoint/2010/main" val="225200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can be broadly categorized into three different areas under the umbrella of data science: new tools for classical data science, sublinear algorithms for processing big data, and security and privacy for data science. </a:t>
            </a:r>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142948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field of big data algorithms matures, we have realized that often implementing an algorithm to simply perform analysis is not enough; we might also require specific properties or functionality from the algorithm, such as sublinear-time or sublinear-space, incorporation of advice, security and privacy, robustness to noise or adversarial input, or the ability to handle time-sensitive data. These are crucial qualities that I’ve integrated into my research on algorithmic design and so throughout this talk as I summarize some of my broader work in each of the Venn diagram categories, I’ll also interleave discussion of these modern demands. </a:t>
            </a:r>
          </a:p>
        </p:txBody>
      </p:sp>
      <p:sp>
        <p:nvSpPr>
          <p:cNvPr id="4" name="Slide Number Placeholder 3"/>
          <p:cNvSpPr>
            <a:spLocks noGrp="1"/>
          </p:cNvSpPr>
          <p:nvPr>
            <p:ph type="sldNum" sz="quarter" idx="5"/>
          </p:nvPr>
        </p:nvSpPr>
        <p:spPr/>
        <p:txBody>
          <a:bodyPr/>
          <a:lstStyle/>
          <a:p>
            <a:fld id="{E2226E65-ADC9-4F29-BA00-34B3E2F9B8F0}" type="slidenum">
              <a:rPr lang="en-US" smtClean="0"/>
              <a:t>17</a:t>
            </a:fld>
            <a:endParaRPr lang="en-US"/>
          </a:p>
        </p:txBody>
      </p:sp>
    </p:spTree>
    <p:extLst>
      <p:ext uri="{BB962C8B-B14F-4D97-AF65-F5344CB8AC3E}">
        <p14:creationId xmlns:p14="http://schemas.microsoft.com/office/powerpoint/2010/main" val="186458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circle</a:t>
            </a:r>
          </a:p>
        </p:txBody>
      </p:sp>
      <p:sp>
        <p:nvSpPr>
          <p:cNvPr id="4" name="Slide Number Placeholder 3"/>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235246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19</a:t>
            </a:fld>
            <a:endParaRPr lang="en-US"/>
          </a:p>
        </p:txBody>
      </p:sp>
    </p:spTree>
    <p:extLst>
      <p:ext uri="{BB962C8B-B14F-4D97-AF65-F5344CB8AC3E}">
        <p14:creationId xmlns:p14="http://schemas.microsoft.com/office/powerpoint/2010/main" val="24352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373047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postdoc at UC Berkeley and Rice. </a:t>
            </a:r>
            <a:r>
              <a:rPr lang="en-US" sz="1800" dirty="0">
                <a:effectLst/>
                <a:latin typeface="Calibri" panose="020F0502020204030204" pitchFamily="34" charset="0"/>
                <a:ea typeface="DengXian" panose="02010600030101010101" pitchFamily="2" charset="-122"/>
              </a:rPr>
              <a:t>My research areas fall under the foundations of data science, sublinear algorithms, and security and privacy, but the central theme is introducing provable guarantees and efficient implementations for big data algorithms subject to evolving modern demands. Specifically, my goal is to have substantial real-world impact through research, teaching, and service, and so I’m looking for a platform that will enable and empower me to have such impact, which is why I’m so excited for the opportunity to apply to academia and industry research positions. </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a:t>
            </a:fld>
            <a:endParaRPr lang="en-US"/>
          </a:p>
        </p:txBody>
      </p:sp>
    </p:spTree>
    <p:extLst>
      <p:ext uri="{BB962C8B-B14F-4D97-AF65-F5344CB8AC3E}">
        <p14:creationId xmlns:p14="http://schemas.microsoft.com/office/powerpoint/2010/main" val="38607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observations, d = features</a:t>
            </a:r>
          </a:p>
        </p:txBody>
      </p:sp>
      <p:sp>
        <p:nvSpPr>
          <p:cNvPr id="4" name="Slide Number Placeholder 3"/>
          <p:cNvSpPr>
            <a:spLocks noGrp="1"/>
          </p:cNvSpPr>
          <p:nvPr>
            <p:ph type="sldNum" sz="quarter" idx="5"/>
          </p:nvPr>
        </p:nvSpPr>
        <p:spPr/>
        <p:txBody>
          <a:bodyPr/>
          <a:lstStyle/>
          <a:p>
            <a:fld id="{E2226E65-ADC9-4F29-BA00-34B3E2F9B8F0}" type="slidenum">
              <a:rPr lang="en-US" smtClean="0"/>
              <a:t>21</a:t>
            </a:fld>
            <a:endParaRPr lang="en-US"/>
          </a:p>
        </p:txBody>
      </p:sp>
    </p:spTree>
    <p:extLst>
      <p:ext uri="{BB962C8B-B14F-4D97-AF65-F5344CB8AC3E}">
        <p14:creationId xmlns:p14="http://schemas.microsoft.com/office/powerpoint/2010/main" val="144231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fast</a:t>
            </a:r>
          </a:p>
        </p:txBody>
      </p:sp>
      <p:sp>
        <p:nvSpPr>
          <p:cNvPr id="4" name="Slide Number Placeholder 3"/>
          <p:cNvSpPr>
            <a:spLocks noGrp="1"/>
          </p:cNvSpPr>
          <p:nvPr>
            <p:ph type="sldNum" sz="quarter" idx="5"/>
          </p:nvPr>
        </p:nvSpPr>
        <p:spPr/>
        <p:txBody>
          <a:bodyPr/>
          <a:lstStyle/>
          <a:p>
            <a:fld id="{E2226E65-ADC9-4F29-BA00-34B3E2F9B8F0}" type="slidenum">
              <a:rPr lang="en-US" smtClean="0"/>
              <a:t>22</a:t>
            </a:fld>
            <a:endParaRPr lang="en-US"/>
          </a:p>
        </p:txBody>
      </p:sp>
    </p:spTree>
    <p:extLst>
      <p:ext uri="{BB962C8B-B14F-4D97-AF65-F5344CB8AC3E}">
        <p14:creationId xmlns:p14="http://schemas.microsoft.com/office/powerpoint/2010/main" val="3126954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24</a:t>
            </a:fld>
            <a:endParaRPr lang="en-US"/>
          </a:p>
        </p:txBody>
      </p:sp>
    </p:spTree>
    <p:extLst>
      <p:ext uri="{BB962C8B-B14F-4D97-AF65-F5344CB8AC3E}">
        <p14:creationId xmlns:p14="http://schemas.microsoft.com/office/powerpoint/2010/main" val="1712134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LeNet-300-100 </a:t>
            </a:r>
            <a:r>
              <a:rPr lang="en-US" dirty="0">
                <a:effectLst/>
                <a:latin typeface="Arial" panose="020B0604020202020204" pitchFamily="34" charset="0"/>
              </a:rPr>
              <a:t>is a multi-layer perceptron with two fully connected hidden layers with 300 and 100 neurons correspondingly, trained on MNIST data set. VGG-16 includes 5 blocks comprising convolutional and pooling layers, followed by 3 dense layers – the first two with 4096 neurons and the last with 1000 neurons. The model was trained and tested on CIFAR-10</a:t>
            </a:r>
          </a:p>
          <a:p>
            <a:endParaRPr lang="en-US" dirty="0">
              <a:effectLst/>
              <a:latin typeface="Arial" panose="020B0604020202020204" pitchFamily="34" charset="0"/>
            </a:endParaRPr>
          </a:p>
          <a:p>
            <a:r>
              <a:rPr lang="en-US" dirty="0">
                <a:effectLst/>
                <a:latin typeface="Arial" panose="020B0604020202020204" pitchFamily="34" charset="0"/>
              </a:rPr>
              <a:t>Lottery ticket hypothesis</a:t>
            </a:r>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27</a:t>
            </a:fld>
            <a:endParaRPr lang="en-US"/>
          </a:p>
        </p:txBody>
      </p:sp>
    </p:spTree>
    <p:extLst>
      <p:ext uri="{BB962C8B-B14F-4D97-AF65-F5344CB8AC3E}">
        <p14:creationId xmlns:p14="http://schemas.microsoft.com/office/powerpoint/2010/main" val="2216949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28</a:t>
            </a:fld>
            <a:endParaRPr lang="en-US"/>
          </a:p>
        </p:txBody>
      </p:sp>
    </p:spTree>
    <p:extLst>
      <p:ext uri="{BB962C8B-B14F-4D97-AF65-F5344CB8AC3E}">
        <p14:creationId xmlns:p14="http://schemas.microsoft.com/office/powerpoint/2010/main" val="1556519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266821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[Cohen-AddadC.S.20], [LeeSchmidtWright17]</a:t>
            </a:r>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24388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619953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1041058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box</a:t>
            </a:r>
          </a:p>
        </p:txBody>
      </p:sp>
      <p:sp>
        <p:nvSpPr>
          <p:cNvPr id="4" name="Slide Number Placeholder 3"/>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29722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Enough </a:t>
            </a:r>
            <a:r>
              <a:rPr lang="en-US" dirty="0"/>
              <a:t>about me, let’s talk about data science. Sources of big data are now universally present, across social media, financial markets, Internet of things, scientific data, so on and so forth, and thus understanding how to effectively and efficiently summarize the data is a crucial step toward both understanding past events as well as predicting future events.</a:t>
            </a:r>
          </a:p>
        </p:txBody>
      </p:sp>
      <p:sp>
        <p:nvSpPr>
          <p:cNvPr id="4" name="Slide Number Placeholder 3"/>
          <p:cNvSpPr>
            <a:spLocks noGrp="1"/>
          </p:cNvSpPr>
          <p:nvPr>
            <p:ph type="sldNum" sz="quarter" idx="5"/>
          </p:nvPr>
        </p:nvSpPr>
        <p:spPr/>
        <p:txBody>
          <a:bodyPr/>
          <a:lstStyle/>
          <a:p>
            <a:fld id="{E2226E65-ADC9-4F29-BA00-34B3E2F9B8F0}" type="slidenum">
              <a:rPr lang="en-US" smtClean="0"/>
              <a:t>3</a:t>
            </a:fld>
            <a:endParaRPr lang="en-US"/>
          </a:p>
        </p:txBody>
      </p:sp>
    </p:spTree>
    <p:extLst>
      <p:ext uri="{BB962C8B-B14F-4D97-AF65-F5344CB8AC3E}">
        <p14:creationId xmlns:p14="http://schemas.microsoft.com/office/powerpoint/2010/main" val="124740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105042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137987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for interval</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154817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387339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3034946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unclear (spectral clustering)</a:t>
            </a:r>
          </a:p>
        </p:txBody>
      </p:sp>
      <p:sp>
        <p:nvSpPr>
          <p:cNvPr id="4" name="Slide Number Placeholder 3"/>
          <p:cNvSpPr>
            <a:spLocks noGrp="1"/>
          </p:cNvSpPr>
          <p:nvPr>
            <p:ph type="sldNum" sz="quarter" idx="5"/>
          </p:nvPr>
        </p:nvSpPr>
        <p:spPr/>
        <p:txBody>
          <a:bodyPr/>
          <a:lstStyle/>
          <a:p>
            <a:fld id="{3486229C-5C56-46D3-8AF7-8CB2C6C5FD7A}" type="slidenum">
              <a:rPr lang="en-US" smtClean="0"/>
              <a:t>42</a:t>
            </a:fld>
            <a:endParaRPr lang="en-US"/>
          </a:p>
        </p:txBody>
      </p:sp>
    </p:spTree>
    <p:extLst>
      <p:ext uri="{BB962C8B-B14F-4D97-AF65-F5344CB8AC3E}">
        <p14:creationId xmlns:p14="http://schemas.microsoft.com/office/powerpoint/2010/main" val="3085864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title</a:t>
            </a:r>
          </a:p>
        </p:txBody>
      </p:sp>
      <p:sp>
        <p:nvSpPr>
          <p:cNvPr id="4" name="Slide Number Placeholder 3"/>
          <p:cNvSpPr>
            <a:spLocks noGrp="1"/>
          </p:cNvSpPr>
          <p:nvPr>
            <p:ph type="sldNum" sz="quarter" idx="5"/>
          </p:nvPr>
        </p:nvSpPr>
        <p:spPr/>
        <p:txBody>
          <a:bodyPr/>
          <a:lstStyle/>
          <a:p>
            <a:fld id="{E2226E65-ADC9-4F29-BA00-34B3E2F9B8F0}" type="slidenum">
              <a:rPr lang="en-US" smtClean="0"/>
              <a:t>43</a:t>
            </a:fld>
            <a:endParaRPr lang="en-US"/>
          </a:p>
        </p:txBody>
      </p:sp>
    </p:spTree>
    <p:extLst>
      <p:ext uri="{BB962C8B-B14F-4D97-AF65-F5344CB8AC3E}">
        <p14:creationId xmlns:p14="http://schemas.microsoft.com/office/powerpoint/2010/main" val="3982922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3894627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46</a:t>
            </a:fld>
            <a:endParaRPr lang="en-US"/>
          </a:p>
        </p:txBody>
      </p:sp>
    </p:spTree>
    <p:extLst>
      <p:ext uri="{BB962C8B-B14F-4D97-AF65-F5344CB8AC3E}">
        <p14:creationId xmlns:p14="http://schemas.microsoft.com/office/powerpoint/2010/main" val="867104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 delete $125?</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47</a:t>
            </a:fld>
            <a:endParaRPr lang="en-US"/>
          </a:p>
        </p:txBody>
      </p:sp>
    </p:spTree>
    <p:extLst>
      <p:ext uri="{BB962C8B-B14F-4D97-AF65-F5344CB8AC3E}">
        <p14:creationId xmlns:p14="http://schemas.microsoft.com/office/powerpoint/2010/main" val="74348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examples</a:t>
            </a:r>
          </a:p>
        </p:txBody>
      </p:sp>
      <p:sp>
        <p:nvSpPr>
          <p:cNvPr id="4" name="Slide Number Placeholder 3"/>
          <p:cNvSpPr>
            <a:spLocks noGrp="1"/>
          </p:cNvSpPr>
          <p:nvPr>
            <p:ph type="sldNum" sz="quarter" idx="5"/>
          </p:nvPr>
        </p:nvSpPr>
        <p:spPr/>
        <p:txBody>
          <a:bodyPr/>
          <a:lstStyle/>
          <a:p>
            <a:fld id="{E2226E65-ADC9-4F29-BA00-34B3E2F9B8F0}" type="slidenum">
              <a:rPr lang="en-US" smtClean="0"/>
              <a:t>4</a:t>
            </a:fld>
            <a:endParaRPr lang="en-US"/>
          </a:p>
        </p:txBody>
      </p:sp>
    </p:spTree>
    <p:extLst>
      <p:ext uri="{BB962C8B-B14F-4D97-AF65-F5344CB8AC3E}">
        <p14:creationId xmlns:p14="http://schemas.microsoft.com/office/powerpoint/2010/main" val="3415428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49</a:t>
            </a:fld>
            <a:endParaRPr lang="en-US"/>
          </a:p>
        </p:txBody>
      </p:sp>
    </p:spTree>
    <p:extLst>
      <p:ext uri="{BB962C8B-B14F-4D97-AF65-F5344CB8AC3E}">
        <p14:creationId xmlns:p14="http://schemas.microsoft.com/office/powerpoint/2010/main" val="498611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50</a:t>
            </a:fld>
            <a:endParaRPr lang="en-US"/>
          </a:p>
        </p:txBody>
      </p:sp>
    </p:spTree>
    <p:extLst>
      <p:ext uri="{BB962C8B-B14F-4D97-AF65-F5344CB8AC3E}">
        <p14:creationId xmlns:p14="http://schemas.microsoft.com/office/powerpoint/2010/main" val="2178101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51</a:t>
            </a:fld>
            <a:endParaRPr lang="en-US"/>
          </a:p>
        </p:txBody>
      </p:sp>
    </p:spTree>
    <p:extLst>
      <p:ext uri="{BB962C8B-B14F-4D97-AF65-F5344CB8AC3E}">
        <p14:creationId xmlns:p14="http://schemas.microsoft.com/office/powerpoint/2010/main" val="209981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53</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54</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55</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56</a:t>
            </a:fld>
            <a:endParaRPr lang="en-US"/>
          </a:p>
        </p:txBody>
      </p:sp>
    </p:spTree>
    <p:extLst>
      <p:ext uri="{BB962C8B-B14F-4D97-AF65-F5344CB8AC3E}">
        <p14:creationId xmlns:p14="http://schemas.microsoft.com/office/powerpoint/2010/main" val="2509874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57</a:t>
            </a:fld>
            <a:endParaRPr lang="en-US"/>
          </a:p>
        </p:txBody>
      </p:sp>
    </p:spTree>
    <p:extLst>
      <p:ext uri="{BB962C8B-B14F-4D97-AF65-F5344CB8AC3E}">
        <p14:creationId xmlns:p14="http://schemas.microsoft.com/office/powerpoint/2010/main" val="2824662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58</a:t>
            </a:fld>
            <a:endParaRPr lang="en-US"/>
          </a:p>
        </p:txBody>
      </p:sp>
    </p:spTree>
    <p:extLst>
      <p:ext uri="{BB962C8B-B14F-4D97-AF65-F5344CB8AC3E}">
        <p14:creationId xmlns:p14="http://schemas.microsoft.com/office/powerpoint/2010/main" val="2149395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59</a:t>
            </a:fld>
            <a:endParaRPr lang="en-US"/>
          </a:p>
        </p:txBody>
      </p:sp>
    </p:spTree>
    <p:extLst>
      <p:ext uri="{BB962C8B-B14F-4D97-AF65-F5344CB8AC3E}">
        <p14:creationId xmlns:p14="http://schemas.microsoft.com/office/powerpoint/2010/main" val="1109644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4261735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61</a:t>
            </a:fld>
            <a:endParaRPr lang="en-US"/>
          </a:p>
        </p:txBody>
      </p:sp>
    </p:spTree>
    <p:extLst>
      <p:ext uri="{BB962C8B-B14F-4D97-AF65-F5344CB8AC3E}">
        <p14:creationId xmlns:p14="http://schemas.microsoft.com/office/powerpoint/2010/main" val="2358959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62</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64</a:t>
            </a:fld>
            <a:endParaRPr lang="en-US"/>
          </a:p>
        </p:txBody>
      </p:sp>
    </p:spTree>
    <p:extLst>
      <p:ext uri="{BB962C8B-B14F-4D97-AF65-F5344CB8AC3E}">
        <p14:creationId xmlns:p14="http://schemas.microsoft.com/office/powerpoint/2010/main" val="4208234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67</a:t>
            </a:fld>
            <a:endParaRPr lang="en-US"/>
          </a:p>
        </p:txBody>
      </p:sp>
    </p:spTree>
    <p:extLst>
      <p:ext uri="{BB962C8B-B14F-4D97-AF65-F5344CB8AC3E}">
        <p14:creationId xmlns:p14="http://schemas.microsoft.com/office/powerpoint/2010/main" val="334763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68</a:t>
            </a:fld>
            <a:endParaRPr lang="en-US"/>
          </a:p>
        </p:txBody>
      </p:sp>
    </p:spTree>
    <p:extLst>
      <p:ext uri="{BB962C8B-B14F-4D97-AF65-F5344CB8AC3E}">
        <p14:creationId xmlns:p14="http://schemas.microsoft.com/office/powerpoint/2010/main" val="358952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70</a:t>
            </a:fld>
            <a:endParaRPr lang="en-US"/>
          </a:p>
        </p:txBody>
      </p:sp>
    </p:spTree>
    <p:extLst>
      <p:ext uri="{BB962C8B-B14F-4D97-AF65-F5344CB8AC3E}">
        <p14:creationId xmlns:p14="http://schemas.microsoft.com/office/powerpoint/2010/main" val="255623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71</a:t>
            </a:fld>
            <a:endParaRPr lang="en-US"/>
          </a:p>
        </p:txBody>
      </p:sp>
    </p:spTree>
    <p:extLst>
      <p:ext uri="{BB962C8B-B14F-4D97-AF65-F5344CB8AC3E}">
        <p14:creationId xmlns:p14="http://schemas.microsoft.com/office/powerpoint/2010/main" val="4130951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72</a:t>
            </a:fld>
            <a:endParaRPr lang="en-US"/>
          </a:p>
        </p:txBody>
      </p:sp>
    </p:spTree>
    <p:extLst>
      <p:ext uri="{BB962C8B-B14F-4D97-AF65-F5344CB8AC3E}">
        <p14:creationId xmlns:p14="http://schemas.microsoft.com/office/powerpoint/2010/main" val="41002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73</a:t>
            </a:fld>
            <a:endParaRPr lang="en-US"/>
          </a:p>
        </p:txBody>
      </p:sp>
    </p:spTree>
    <p:extLst>
      <p:ext uri="{BB962C8B-B14F-4D97-AF65-F5344CB8AC3E}">
        <p14:creationId xmlns:p14="http://schemas.microsoft.com/office/powerpoint/2010/main" val="2000669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74</a:t>
            </a:fld>
            <a:endParaRPr lang="en-US"/>
          </a:p>
        </p:txBody>
      </p:sp>
    </p:spTree>
    <p:extLst>
      <p:ext uri="{BB962C8B-B14F-4D97-AF65-F5344CB8AC3E}">
        <p14:creationId xmlns:p14="http://schemas.microsoft.com/office/powerpoint/2010/main" val="108005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a:t>
            </a:fld>
            <a:endParaRPr lang="en-US"/>
          </a:p>
        </p:txBody>
      </p:sp>
    </p:spTree>
    <p:extLst>
      <p:ext uri="{BB962C8B-B14F-4D97-AF65-F5344CB8AC3E}">
        <p14:creationId xmlns:p14="http://schemas.microsoft.com/office/powerpoint/2010/main" val="1909083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75</a:t>
            </a:fld>
            <a:endParaRPr lang="en-US"/>
          </a:p>
        </p:txBody>
      </p:sp>
    </p:spTree>
    <p:extLst>
      <p:ext uri="{BB962C8B-B14F-4D97-AF65-F5344CB8AC3E}">
        <p14:creationId xmlns:p14="http://schemas.microsoft.com/office/powerpoint/2010/main" val="8551788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78</a:t>
            </a:fld>
            <a:endParaRPr lang="en-US"/>
          </a:p>
        </p:txBody>
      </p:sp>
    </p:spTree>
    <p:extLst>
      <p:ext uri="{BB962C8B-B14F-4D97-AF65-F5344CB8AC3E}">
        <p14:creationId xmlns:p14="http://schemas.microsoft.com/office/powerpoint/2010/main" val="2058496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 about slide transition</a:t>
            </a:r>
          </a:p>
        </p:txBody>
      </p:sp>
      <p:sp>
        <p:nvSpPr>
          <p:cNvPr id="4" name="Slide Number Placeholder 3"/>
          <p:cNvSpPr>
            <a:spLocks noGrp="1"/>
          </p:cNvSpPr>
          <p:nvPr>
            <p:ph type="sldNum" sz="quarter" idx="5"/>
          </p:nvPr>
        </p:nvSpPr>
        <p:spPr/>
        <p:txBody>
          <a:bodyPr/>
          <a:lstStyle/>
          <a:p>
            <a:fld id="{E2226E65-ADC9-4F29-BA00-34B3E2F9B8F0}" type="slidenum">
              <a:rPr lang="en-US" smtClean="0"/>
              <a:t>79</a:t>
            </a:fld>
            <a:endParaRPr lang="en-US"/>
          </a:p>
        </p:txBody>
      </p:sp>
    </p:spTree>
    <p:extLst>
      <p:ext uri="{BB962C8B-B14F-4D97-AF65-F5344CB8AC3E}">
        <p14:creationId xmlns:p14="http://schemas.microsoft.com/office/powerpoint/2010/main" val="3391243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80</a:t>
            </a:fld>
            <a:endParaRPr lang="en-US"/>
          </a:p>
        </p:txBody>
      </p:sp>
    </p:spTree>
    <p:extLst>
      <p:ext uri="{BB962C8B-B14F-4D97-AF65-F5344CB8AC3E}">
        <p14:creationId xmlns:p14="http://schemas.microsoft.com/office/powerpoint/2010/main" val="4259461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83</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84</a:t>
            </a:fld>
            <a:endParaRPr lang="en-US"/>
          </a:p>
        </p:txBody>
      </p:sp>
    </p:spTree>
    <p:extLst>
      <p:ext uri="{BB962C8B-B14F-4D97-AF65-F5344CB8AC3E}">
        <p14:creationId xmlns:p14="http://schemas.microsoft.com/office/powerpoint/2010/main" val="3736434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86</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87</a:t>
            </a:fld>
            <a:endParaRPr lang="en-US"/>
          </a:p>
        </p:txBody>
      </p:sp>
    </p:spTree>
    <p:extLst>
      <p:ext uri="{BB962C8B-B14F-4D97-AF65-F5344CB8AC3E}">
        <p14:creationId xmlns:p14="http://schemas.microsoft.com/office/powerpoint/2010/main" val="967324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https://marwahaha.github.io/arxiv-wordcloud/?author=Samson%20Zhou</a:t>
            </a:r>
          </a:p>
        </p:txBody>
      </p:sp>
      <p:sp>
        <p:nvSpPr>
          <p:cNvPr id="4" name="Slide Number Placeholder 3"/>
          <p:cNvSpPr>
            <a:spLocks noGrp="1"/>
          </p:cNvSpPr>
          <p:nvPr>
            <p:ph type="sldNum" sz="quarter" idx="5"/>
          </p:nvPr>
        </p:nvSpPr>
        <p:spPr/>
        <p:txBody>
          <a:bodyPr/>
          <a:lstStyle/>
          <a:p>
            <a:fld id="{3486229C-5C56-46D3-8AF7-8CB2C6C5FD7A}" type="slidenum">
              <a:rPr lang="en-US" smtClean="0"/>
              <a:t>88</a:t>
            </a:fld>
            <a:endParaRPr lang="en-US"/>
          </a:p>
        </p:txBody>
      </p:sp>
    </p:spTree>
    <p:extLst>
      <p:ext uri="{BB962C8B-B14F-4D97-AF65-F5344CB8AC3E}">
        <p14:creationId xmlns:p14="http://schemas.microsoft.com/office/powerpoint/2010/main" val="2755024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optimistic about grants</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a:p>
        </p:txBody>
      </p:sp>
    </p:spTree>
    <p:extLst>
      <p:ext uri="{BB962C8B-B14F-4D97-AF65-F5344CB8AC3E}">
        <p14:creationId xmlns:p14="http://schemas.microsoft.com/office/powerpoint/2010/main" val="262800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a:t>
            </a:fld>
            <a:endParaRPr lang="en-US"/>
          </a:p>
        </p:txBody>
      </p:sp>
    </p:spTree>
    <p:extLst>
      <p:ext uri="{BB962C8B-B14F-4D97-AF65-F5344CB8AC3E}">
        <p14:creationId xmlns:p14="http://schemas.microsoft.com/office/powerpoint/2010/main" val="3767880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90</a:t>
            </a:fld>
            <a:endParaRPr lang="en-US"/>
          </a:p>
        </p:txBody>
      </p:sp>
    </p:spTree>
    <p:extLst>
      <p:ext uri="{BB962C8B-B14F-4D97-AF65-F5344CB8AC3E}">
        <p14:creationId xmlns:p14="http://schemas.microsoft.com/office/powerpoint/2010/main" val="3414858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91</a:t>
            </a:fld>
            <a:endParaRPr lang="en-US"/>
          </a:p>
        </p:txBody>
      </p:sp>
    </p:spTree>
    <p:extLst>
      <p:ext uri="{BB962C8B-B14F-4D97-AF65-F5344CB8AC3E}">
        <p14:creationId xmlns:p14="http://schemas.microsoft.com/office/powerpoint/2010/main" val="2893062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92</a:t>
            </a:fld>
            <a:endParaRPr lang="en-US"/>
          </a:p>
        </p:txBody>
      </p:sp>
    </p:spTree>
    <p:extLst>
      <p:ext uri="{BB962C8B-B14F-4D97-AF65-F5344CB8AC3E}">
        <p14:creationId xmlns:p14="http://schemas.microsoft.com/office/powerpoint/2010/main" val="130943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93</a:t>
            </a:fld>
            <a:endParaRPr lang="en-US"/>
          </a:p>
        </p:txBody>
      </p:sp>
    </p:spTree>
    <p:extLst>
      <p:ext uri="{BB962C8B-B14F-4D97-AF65-F5344CB8AC3E}">
        <p14:creationId xmlns:p14="http://schemas.microsoft.com/office/powerpoint/2010/main" val="24906017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Blue's </a:t>
            </a:r>
            <a:r>
              <a:rPr lang="en-US" dirty="0">
                <a:hlinkClick r:id="rId3" tooltip="Evaluation function"/>
              </a:rPr>
              <a:t>evaluation function</a:t>
            </a:r>
            <a:r>
              <a:rPr lang="en-US" dirty="0"/>
              <a:t> was initially written in a generalized form, with many to-be-determined parameters (e.g., how important is a safe king position compared to a space advantage in the center, etc.). Values for these parameters were determined by analyzing thousands of master games. The evaluation function was then split into 8,000 parts, many of them designed for special positions. The opening book encapsulated more than 4,000 positions and 700,000 </a:t>
            </a:r>
            <a:r>
              <a:rPr lang="en-US" dirty="0">
                <a:hlinkClick r:id="rId4" tooltip="Grandmaster (chess)"/>
              </a:rPr>
              <a:t>grandmaster</a:t>
            </a:r>
            <a:r>
              <a:rPr lang="en-US" dirty="0"/>
              <a:t> games, while the endgame database contained many six-piece endgames and all five and fewer piece endgames. An additional database named the “extended book” summarizes entire games played by Grandmasters. The system combines its searching ability of 200 million chess positions per second with summary information in the extended book to select opening moves.</a:t>
            </a:r>
          </a:p>
        </p:txBody>
      </p:sp>
      <p:sp>
        <p:nvSpPr>
          <p:cNvPr id="4" name="Slide Number Placeholder 3"/>
          <p:cNvSpPr>
            <a:spLocks noGrp="1"/>
          </p:cNvSpPr>
          <p:nvPr>
            <p:ph type="sldNum" sz="quarter" idx="5"/>
          </p:nvPr>
        </p:nvSpPr>
        <p:spPr/>
        <p:txBody>
          <a:bodyPr/>
          <a:lstStyle/>
          <a:p>
            <a:fld id="{E2226E65-ADC9-4F29-BA00-34B3E2F9B8F0}" type="slidenum">
              <a:rPr lang="en-US" smtClean="0"/>
              <a:t>102</a:t>
            </a:fld>
            <a:endParaRPr lang="en-US"/>
          </a:p>
        </p:txBody>
      </p:sp>
    </p:spTree>
    <p:extLst>
      <p:ext uri="{BB962C8B-B14F-4D97-AF65-F5344CB8AC3E}">
        <p14:creationId xmlns:p14="http://schemas.microsoft.com/office/powerpoint/2010/main" val="16550984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clustering</a:t>
            </a:r>
          </a:p>
        </p:txBody>
      </p:sp>
      <p:sp>
        <p:nvSpPr>
          <p:cNvPr id="4" name="Slide Number Placeholder 3"/>
          <p:cNvSpPr>
            <a:spLocks noGrp="1"/>
          </p:cNvSpPr>
          <p:nvPr>
            <p:ph type="sldNum" sz="quarter" idx="5"/>
          </p:nvPr>
        </p:nvSpPr>
        <p:spPr/>
        <p:txBody>
          <a:bodyPr/>
          <a:lstStyle/>
          <a:p>
            <a:fld id="{E2226E65-ADC9-4F29-BA00-34B3E2F9B8F0}" type="slidenum">
              <a:rPr lang="en-US" smtClean="0"/>
              <a:t>118</a:t>
            </a:fld>
            <a:endParaRPr lang="en-US"/>
          </a:p>
        </p:txBody>
      </p:sp>
    </p:spTree>
    <p:extLst>
      <p:ext uri="{BB962C8B-B14F-4D97-AF65-F5344CB8AC3E}">
        <p14:creationId xmlns:p14="http://schemas.microsoft.com/office/powerpoint/2010/main" val="39270109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119</a:t>
            </a:fld>
            <a:endParaRPr lang="en-US"/>
          </a:p>
        </p:txBody>
      </p:sp>
    </p:spTree>
    <p:extLst>
      <p:ext uri="{BB962C8B-B14F-4D97-AF65-F5344CB8AC3E}">
        <p14:creationId xmlns:p14="http://schemas.microsoft.com/office/powerpoint/2010/main" val="2774786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120</a:t>
            </a:fld>
            <a:endParaRPr lang="en-US"/>
          </a:p>
        </p:txBody>
      </p:sp>
    </p:spTree>
    <p:extLst>
      <p:ext uri="{BB962C8B-B14F-4D97-AF65-F5344CB8AC3E}">
        <p14:creationId xmlns:p14="http://schemas.microsoft.com/office/powerpoint/2010/main" val="42035022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825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93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8</a:t>
            </a:fld>
            <a:endParaRPr lang="en-US"/>
          </a:p>
        </p:txBody>
      </p:sp>
    </p:spTree>
    <p:extLst>
      <p:ext uri="{BB962C8B-B14F-4D97-AF65-F5344CB8AC3E}">
        <p14:creationId xmlns:p14="http://schemas.microsoft.com/office/powerpoint/2010/main" val="95706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1529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135</a:t>
            </a:fld>
            <a:endParaRPr lang="en-US"/>
          </a:p>
        </p:txBody>
      </p:sp>
    </p:spTree>
    <p:extLst>
      <p:ext uri="{BB962C8B-B14F-4D97-AF65-F5344CB8AC3E}">
        <p14:creationId xmlns:p14="http://schemas.microsoft.com/office/powerpoint/2010/main" val="41611160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137</a:t>
            </a:fld>
            <a:endParaRPr lang="en-US"/>
          </a:p>
        </p:txBody>
      </p:sp>
    </p:spTree>
    <p:extLst>
      <p:ext uri="{BB962C8B-B14F-4D97-AF65-F5344CB8AC3E}">
        <p14:creationId xmlns:p14="http://schemas.microsoft.com/office/powerpoint/2010/main" val="11854606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138</a:t>
            </a:fld>
            <a:endParaRPr lang="en-US"/>
          </a:p>
        </p:txBody>
      </p:sp>
    </p:spTree>
    <p:extLst>
      <p:ext uri="{BB962C8B-B14F-4D97-AF65-F5344CB8AC3E}">
        <p14:creationId xmlns:p14="http://schemas.microsoft.com/office/powerpoint/2010/main" val="27051819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[HassidimKaplanMansourMatiasStemmer20]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140</a:t>
            </a:fld>
            <a:endParaRPr lang="en-US"/>
          </a:p>
        </p:txBody>
      </p:sp>
    </p:spTree>
    <p:extLst>
      <p:ext uri="{BB962C8B-B14F-4D97-AF65-F5344CB8AC3E}">
        <p14:creationId xmlns:p14="http://schemas.microsoft.com/office/powerpoint/2010/main" val="35337162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141</a:t>
            </a:fld>
            <a:endParaRPr lang="en-US"/>
          </a:p>
        </p:txBody>
      </p:sp>
    </p:spTree>
    <p:extLst>
      <p:ext uri="{BB962C8B-B14F-4D97-AF65-F5344CB8AC3E}">
        <p14:creationId xmlns:p14="http://schemas.microsoft.com/office/powerpoint/2010/main" val="8721538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142</a:t>
            </a:fld>
            <a:endParaRPr lang="en-US"/>
          </a:p>
        </p:txBody>
      </p:sp>
    </p:spTree>
    <p:extLst>
      <p:ext uri="{BB962C8B-B14F-4D97-AF65-F5344CB8AC3E}">
        <p14:creationId xmlns:p14="http://schemas.microsoft.com/office/powerpoint/2010/main" val="228626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143</a:t>
            </a:fld>
            <a:endParaRPr lang="en-US"/>
          </a:p>
        </p:txBody>
      </p:sp>
    </p:spTree>
    <p:extLst>
      <p:ext uri="{BB962C8B-B14F-4D97-AF65-F5344CB8AC3E}">
        <p14:creationId xmlns:p14="http://schemas.microsoft.com/office/powerpoint/2010/main" val="1295745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144</a:t>
            </a:fld>
            <a:endParaRPr lang="en-US"/>
          </a:p>
        </p:txBody>
      </p:sp>
    </p:spTree>
    <p:extLst>
      <p:ext uri="{BB962C8B-B14F-4D97-AF65-F5344CB8AC3E}">
        <p14:creationId xmlns:p14="http://schemas.microsoft.com/office/powerpoint/2010/main" val="42861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145</a:t>
            </a:fld>
            <a:endParaRPr lang="en-US"/>
          </a:p>
        </p:txBody>
      </p:sp>
    </p:spTree>
    <p:extLst>
      <p:ext uri="{BB962C8B-B14F-4D97-AF65-F5344CB8AC3E}">
        <p14:creationId xmlns:p14="http://schemas.microsoft.com/office/powerpoint/2010/main" val="143395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3479182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147</a:t>
            </a:fld>
            <a:endParaRPr lang="en-US"/>
          </a:p>
        </p:txBody>
      </p:sp>
    </p:spTree>
    <p:extLst>
      <p:ext uri="{BB962C8B-B14F-4D97-AF65-F5344CB8AC3E}">
        <p14:creationId xmlns:p14="http://schemas.microsoft.com/office/powerpoint/2010/main" val="28406522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148</a:t>
            </a:fld>
            <a:endParaRPr lang="en-US"/>
          </a:p>
        </p:txBody>
      </p:sp>
    </p:spTree>
    <p:extLst>
      <p:ext uri="{BB962C8B-B14F-4D97-AF65-F5344CB8AC3E}">
        <p14:creationId xmlns:p14="http://schemas.microsoft.com/office/powerpoint/2010/main" val="1241613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15AB-6C02-FBAD-5EEC-7EC2214E8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293A7C-0E5D-B7CC-BCEC-FBFF872F3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5E4DD-D7E9-C9F7-B759-65C074F951A1}"/>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F1DEE003-BB30-7CC1-2CA8-9B09F51E3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7F98-C9AD-12C1-F6D7-355F4C4ED9F7}"/>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3763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B62B-8C4F-9965-A0AD-2D3ABB77E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908C9-FD2F-FF99-87EC-AC672B374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F06A-93E4-7F43-7190-47F434B85F9E}"/>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9CA97484-DCDE-DA49-E1C8-E7B332E6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423CC-8E69-77F7-AD98-FB03CA16541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97228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7D9BD-8CA4-F526-2928-9CEC4EAC8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9A54C-C5C2-A692-1D5E-62129D583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C93F-F4C9-F9D8-14EC-881A72E6F010}"/>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782066D9-2758-1832-AFB1-C4F6D7E7C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23FCD-04E4-2DFC-71D1-73DC1838EB22}"/>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44180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83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F29-088C-4F88-9390-9446D6831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43BE5-1CB9-08FC-DFA1-9AFA42350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4F25-1D4A-2D3F-3612-99600C7AAD0F}"/>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12E3517B-CFA6-22EB-8352-EECB7845B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0E9DF-BC92-636E-ED62-E4E1C13B835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65957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1B89-52B6-885F-C9A5-1EA16AA27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1E8DD9-303B-EB2E-7AE1-7113C9E15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24615-7798-A898-4CCB-E46F3836B8FC}"/>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F8EDB9AD-B7A4-3088-7F0E-F62FCF4C0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90855-A191-5508-947A-39EF99EF73D5}"/>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36985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1EC4-1AB3-2BF1-0A9B-86351FD3E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127A3-90C6-CE30-601C-10E31D40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58776-4153-DD89-CA70-F7A9A30637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EFA1-DC67-21D2-EE4F-881B9F794682}"/>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6" name="Footer Placeholder 5">
            <a:extLst>
              <a:ext uri="{FF2B5EF4-FFF2-40B4-BE49-F238E27FC236}">
                <a16:creationId xmlns:a16="http://schemas.microsoft.com/office/drawing/2014/main" id="{9580398A-1F01-9928-E651-84ED4E888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B562C-2259-7F49-2D1E-9B80FEA95F4C}"/>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37879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64BD-024D-9ED4-A79C-1750153659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C07BB-51F7-1418-B6E0-BB181F711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EE2C9-2ADE-D50A-C11B-A6D1B6C49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18C83B-C20D-3141-1D78-2D1CB6A90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5C03D-F5D7-D845-26B8-697292738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61BA1-334A-D4D1-2B99-377A6570BDBE}"/>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8" name="Footer Placeholder 7">
            <a:extLst>
              <a:ext uri="{FF2B5EF4-FFF2-40B4-BE49-F238E27FC236}">
                <a16:creationId xmlns:a16="http://schemas.microsoft.com/office/drawing/2014/main" id="{B92E5F17-2C43-4CF0-1F33-03C52D96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36E8C-F099-14AB-8965-8B08ACFB639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16960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CAAB-7562-E34C-5A41-09D4949799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52BB0-D9CE-6466-E1E1-7F4EEF988BC2}"/>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4" name="Footer Placeholder 3">
            <a:extLst>
              <a:ext uri="{FF2B5EF4-FFF2-40B4-BE49-F238E27FC236}">
                <a16:creationId xmlns:a16="http://schemas.microsoft.com/office/drawing/2014/main" id="{47A5A30E-ACFE-E690-D98F-0368B77A8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3C102-28FF-49BF-B0D9-21124DA822FA}"/>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9111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39AFA-2D5D-8BF8-484B-F0AE47C2C8BB}"/>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3" name="Footer Placeholder 2">
            <a:extLst>
              <a:ext uri="{FF2B5EF4-FFF2-40B4-BE49-F238E27FC236}">
                <a16:creationId xmlns:a16="http://schemas.microsoft.com/office/drawing/2014/main" id="{B4B24EEA-A0B3-5AA3-6377-EF65EBE2D8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FA1CF-FD26-4336-2C98-3080345DB74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155568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3D31-D763-6F84-B6ED-F4D958EEF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B537A-7F6F-7C2D-BC2D-768EE3E38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78697-70C5-1BB6-561A-FBFB56554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AF03A-5825-D833-1626-02B42043CA82}"/>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6" name="Footer Placeholder 5">
            <a:extLst>
              <a:ext uri="{FF2B5EF4-FFF2-40B4-BE49-F238E27FC236}">
                <a16:creationId xmlns:a16="http://schemas.microsoft.com/office/drawing/2014/main" id="{8A635255-A501-17C9-C4AC-CA087D2AB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5BE3D-9026-BC7F-E2A7-67ADA6FB53A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56837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4780-7C5D-A0BC-5452-008EF754B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010E4-A532-E192-33D6-9E40E9062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D805C-41B4-FAF3-0237-3FF87DB96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99BC6-53ED-1CBF-3B43-0A79555993A5}"/>
              </a:ext>
            </a:extLst>
          </p:cNvPr>
          <p:cNvSpPr>
            <a:spLocks noGrp="1"/>
          </p:cNvSpPr>
          <p:nvPr>
            <p:ph type="dt" sz="half" idx="10"/>
          </p:nvPr>
        </p:nvSpPr>
        <p:spPr/>
        <p:txBody>
          <a:bodyPr/>
          <a:lstStyle/>
          <a:p>
            <a:fld id="{44E1C202-233D-43BC-9F6B-542399062D0F}" type="datetimeFigureOut">
              <a:rPr lang="en-US" smtClean="0"/>
              <a:t>3/6/2023</a:t>
            </a:fld>
            <a:endParaRPr lang="en-US"/>
          </a:p>
        </p:txBody>
      </p:sp>
      <p:sp>
        <p:nvSpPr>
          <p:cNvPr id="6" name="Footer Placeholder 5">
            <a:extLst>
              <a:ext uri="{FF2B5EF4-FFF2-40B4-BE49-F238E27FC236}">
                <a16:creationId xmlns:a16="http://schemas.microsoft.com/office/drawing/2014/main" id="{F6ED1070-427A-C51D-83B0-AF34A45CE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B52B0-3F3B-37B2-4CD4-80B32CF239B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92002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84690-1666-E539-6988-481DB5A35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FA687-93F7-E947-9CA8-7DC8DE746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80DCD-F26E-E23E-68B5-C883C2330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1C202-233D-43BC-9F6B-542399062D0F}" type="datetimeFigureOut">
              <a:rPr lang="en-US" smtClean="0"/>
              <a:t>3/6/2023</a:t>
            </a:fld>
            <a:endParaRPr lang="en-US"/>
          </a:p>
        </p:txBody>
      </p:sp>
      <p:sp>
        <p:nvSpPr>
          <p:cNvPr id="5" name="Footer Placeholder 4">
            <a:extLst>
              <a:ext uri="{FF2B5EF4-FFF2-40B4-BE49-F238E27FC236}">
                <a16:creationId xmlns:a16="http://schemas.microsoft.com/office/drawing/2014/main" id="{3AA55601-E412-D5EF-C65A-73806D97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5DE13-0959-EC4F-6A21-5A8109928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82E3E-DDE6-4270-8CF9-AD7346868BDE}" type="slidenum">
              <a:rPr lang="en-US" smtClean="0"/>
              <a:t>‹#›</a:t>
            </a:fld>
            <a:endParaRPr lang="en-US"/>
          </a:p>
        </p:txBody>
      </p:sp>
    </p:spTree>
    <p:extLst>
      <p:ext uri="{BB962C8B-B14F-4D97-AF65-F5344CB8AC3E}">
        <p14:creationId xmlns:p14="http://schemas.microsoft.com/office/powerpoint/2010/main" val="347602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6.jpg"/><Relationship Id="rId5" Type="http://schemas.openxmlformats.org/officeDocument/2006/relationships/image" Target="../media/image26.png"/><Relationship Id="rId10"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14.png"/><Relationship Id="rId14" Type="http://schemas.openxmlformats.org/officeDocument/2006/relationships/image" Target="../media/image11.webp"/></Relationships>
</file>

<file path=ppt/slides/_rels/slide10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45.png"/></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6.jpg"/><Relationship Id="rId5" Type="http://schemas.openxmlformats.org/officeDocument/2006/relationships/image" Target="../media/image26.png"/><Relationship Id="rId10"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14.png"/><Relationship Id="rId14" Type="http://schemas.openxmlformats.org/officeDocument/2006/relationships/image" Target="../media/image11.webp"/></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151.png"/><Relationship Id="rId7" Type="http://schemas.openxmlformats.org/officeDocument/2006/relationships/image" Target="../media/image66.png"/><Relationship Id="rId12" Type="http://schemas.openxmlformats.org/officeDocument/2006/relationships/image" Target="../media/image73.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52.png"/><Relationship Id="rId5" Type="http://schemas.openxmlformats.org/officeDocument/2006/relationships/image" Target="../media/image5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56.png"/><Relationship Id="rId9" Type="http://schemas.openxmlformats.org/officeDocument/2006/relationships/image" Target="../media/image68.png"/><Relationship Id="rId14" Type="http://schemas.openxmlformats.org/officeDocument/2006/relationships/image" Target="../media/image75.png"/></Relationships>
</file>

<file path=ppt/slides/_rels/slide1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18" Type="http://schemas.openxmlformats.org/officeDocument/2006/relationships/image" Target="../media/image153.png"/><Relationship Id="rId3" Type="http://schemas.openxmlformats.org/officeDocument/2006/relationships/image" Target="../media/image151.png"/><Relationship Id="rId21" Type="http://schemas.openxmlformats.org/officeDocument/2006/relationships/image" Target="../media/image156.png"/><Relationship Id="rId7" Type="http://schemas.openxmlformats.org/officeDocument/2006/relationships/image" Target="../media/image66.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55.png"/><Relationship Id="rId16" Type="http://schemas.openxmlformats.org/officeDocument/2006/relationships/image" Target="../media/image77.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152.png"/><Relationship Id="rId5" Type="http://schemas.openxmlformats.org/officeDocument/2006/relationships/image" Target="../media/image59.png"/><Relationship Id="rId15" Type="http://schemas.openxmlformats.org/officeDocument/2006/relationships/image" Target="../media/image76.png"/><Relationship Id="rId10" Type="http://schemas.openxmlformats.org/officeDocument/2006/relationships/image" Target="../media/image72.png"/><Relationship Id="rId19" Type="http://schemas.openxmlformats.org/officeDocument/2006/relationships/image" Target="../media/image154.png"/><Relationship Id="rId4" Type="http://schemas.openxmlformats.org/officeDocument/2006/relationships/image" Target="../media/image56.png"/><Relationship Id="rId9" Type="http://schemas.openxmlformats.org/officeDocument/2006/relationships/image" Target="../media/image68.png"/><Relationship Id="rId14" Type="http://schemas.openxmlformats.org/officeDocument/2006/relationships/image" Target="../media/image75.png"/></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40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10.png"/><Relationship Id="rId4" Type="http://schemas.openxmlformats.org/officeDocument/2006/relationships/image" Target="../media/image311.png"/></Relationships>
</file>

<file path=ppt/slides/_rels/slide121.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00.png"/><Relationship Id="rId7" Type="http://schemas.openxmlformats.org/officeDocument/2006/relationships/image" Target="../media/image8.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740.png"/><Relationship Id="rId4" Type="http://schemas.openxmlformats.org/officeDocument/2006/relationships/image" Target="../media/image311.png"/></Relationships>
</file>

<file path=ppt/slides/_rels/slide12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7.png"/><Relationship Id="rId17" Type="http://schemas.openxmlformats.org/officeDocument/2006/relationships/image" Target="../media/image11.webp"/><Relationship Id="rId2" Type="http://schemas.openxmlformats.org/officeDocument/2006/relationships/notesSlide" Target="../notesSlides/notesSlide1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6.jp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0.png"/></Relationships>
</file>

<file path=ppt/slides/_rels/slide1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3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3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50.png"/></Relationships>
</file>

<file path=ppt/slides/_rels/slide1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3.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104.png"/><Relationship Id="rId4" Type="http://schemas.openxmlformats.org/officeDocument/2006/relationships/image" Target="../media/image1580.png"/></Relationships>
</file>

<file path=ppt/slides/_rels/slide144.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9.jpg"/><Relationship Id="rId7" Type="http://schemas.openxmlformats.org/officeDocument/2006/relationships/image" Target="../media/image170.jp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4" Type="http://schemas.openxmlformats.org/officeDocument/2006/relationships/image" Target="../media/image88.png"/><Relationship Id="rId9" Type="http://schemas.openxmlformats.org/officeDocument/2006/relationships/image" Target="../media/image172.jpg"/></Relationships>
</file>

<file path=ppt/slides/_rels/slide14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770.png"/></Relationships>
</file>

<file path=ppt/slides/_rels/slide14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webp"/><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0.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00.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10" Type="http://schemas.openxmlformats.org/officeDocument/2006/relationships/image" Target="../media/image44.png"/><Relationship Id="rId4" Type="http://schemas.openxmlformats.org/officeDocument/2006/relationships/image" Target="../media/image58.pn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3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6.png"/><Relationship Id="rId3" Type="http://schemas.openxmlformats.org/officeDocument/2006/relationships/image" Target="../media/image56.png"/><Relationship Id="rId7" Type="http://schemas.openxmlformats.org/officeDocument/2006/relationships/image" Target="../media/image67.png"/><Relationship Id="rId12" Type="http://schemas.openxmlformats.org/officeDocument/2006/relationships/image" Target="../media/image7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4.png"/><Relationship Id="rId5" Type="http://schemas.openxmlformats.org/officeDocument/2006/relationships/image" Target="../media/image60.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72.png"/><Relationship Id="rId1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4.jpg"/><Relationship Id="rId7" Type="http://schemas.openxmlformats.org/officeDocument/2006/relationships/image" Target="../media/image83.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10" Type="http://schemas.openxmlformats.org/officeDocument/2006/relationships/image" Target="../media/image86.png"/><Relationship Id="rId4" Type="http://schemas.openxmlformats.org/officeDocument/2006/relationships/image" Target="../media/image88.png"/><Relationship Id="rId9" Type="http://schemas.openxmlformats.org/officeDocument/2006/relationships/image" Target="../media/image85.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webp"/><Relationship Id="rId4" Type="http://schemas.openxmlformats.org/officeDocument/2006/relationships/image" Target="../media/image13.pn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6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webp"/><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11.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8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webp"/><Relationship Id="rId4" Type="http://schemas.openxmlformats.org/officeDocument/2006/relationships/image" Target="../media/image13.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webp"/><Relationship Id="rId4" Type="http://schemas.openxmlformats.org/officeDocument/2006/relationships/image" Target="../media/image13.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g"/><Relationship Id="rId18" Type="http://schemas.openxmlformats.org/officeDocument/2006/relationships/image" Target="../media/image121.jpg"/><Relationship Id="rId26" Type="http://schemas.openxmlformats.org/officeDocument/2006/relationships/image" Target="../media/image129.jpg"/><Relationship Id="rId3" Type="http://schemas.openxmlformats.org/officeDocument/2006/relationships/image" Target="../media/image106.jpg"/><Relationship Id="rId21" Type="http://schemas.openxmlformats.org/officeDocument/2006/relationships/image" Target="../media/image124.jpg"/><Relationship Id="rId7" Type="http://schemas.openxmlformats.org/officeDocument/2006/relationships/image" Target="../media/image110.jpg"/><Relationship Id="rId12" Type="http://schemas.openxmlformats.org/officeDocument/2006/relationships/image" Target="../media/image115.jpeg"/><Relationship Id="rId17" Type="http://schemas.openxmlformats.org/officeDocument/2006/relationships/image" Target="../media/image120.jpg"/><Relationship Id="rId25" Type="http://schemas.openxmlformats.org/officeDocument/2006/relationships/image" Target="../media/image128.jpg"/><Relationship Id="rId2" Type="http://schemas.openxmlformats.org/officeDocument/2006/relationships/notesSlide" Target="../notesSlides/notesSlide71.xml"/><Relationship Id="rId16" Type="http://schemas.openxmlformats.org/officeDocument/2006/relationships/image" Target="../media/image119.jpeg"/><Relationship Id="rId20"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09.jpeg"/><Relationship Id="rId11" Type="http://schemas.openxmlformats.org/officeDocument/2006/relationships/image" Target="../media/image114.jpg"/><Relationship Id="rId24" Type="http://schemas.openxmlformats.org/officeDocument/2006/relationships/image" Target="../media/image127.jpg"/><Relationship Id="rId5" Type="http://schemas.openxmlformats.org/officeDocument/2006/relationships/image" Target="../media/image108.png"/><Relationship Id="rId15" Type="http://schemas.openxmlformats.org/officeDocument/2006/relationships/image" Target="../media/image118.jpg"/><Relationship Id="rId23" Type="http://schemas.openxmlformats.org/officeDocument/2006/relationships/image" Target="../media/image126.jpg"/><Relationship Id="rId10" Type="http://schemas.openxmlformats.org/officeDocument/2006/relationships/image" Target="../media/image113.png"/><Relationship Id="rId19" Type="http://schemas.openxmlformats.org/officeDocument/2006/relationships/image" Target="../media/image122.jpg"/><Relationship Id="rId4" Type="http://schemas.openxmlformats.org/officeDocument/2006/relationships/image" Target="../media/image107.jpg"/><Relationship Id="rId9" Type="http://schemas.openxmlformats.org/officeDocument/2006/relationships/image" Target="../media/image112.jpg"/><Relationship Id="rId14" Type="http://schemas.openxmlformats.org/officeDocument/2006/relationships/image" Target="../media/image117.jpg"/><Relationship Id="rId22" Type="http://schemas.openxmlformats.org/officeDocument/2006/relationships/image" Target="../media/image125.jpg"/></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6CEA-9B72-09DA-7E6A-D7C5CA84DC11}"/>
              </a:ext>
            </a:extLst>
          </p:cNvPr>
          <p:cNvSpPr>
            <a:spLocks noGrp="1"/>
          </p:cNvSpPr>
          <p:nvPr>
            <p:ph type="ctrTitle"/>
          </p:nvPr>
        </p:nvSpPr>
        <p:spPr>
          <a:xfrm>
            <a:off x="1524000" y="905547"/>
            <a:ext cx="9144000" cy="2387600"/>
          </a:xfrm>
        </p:spPr>
        <p:txBody>
          <a:bodyPr/>
          <a:lstStyle/>
          <a:p>
            <a:r>
              <a:rPr lang="en-US" dirty="0">
                <a:solidFill>
                  <a:schemeClr val="accent1"/>
                </a:solidFill>
              </a:rPr>
              <a:t>Theoretical Foundations of Modern Data Science</a:t>
            </a:r>
          </a:p>
        </p:txBody>
      </p:sp>
      <p:sp>
        <p:nvSpPr>
          <p:cNvPr id="3" name="Subtitle 2">
            <a:extLst>
              <a:ext uri="{FF2B5EF4-FFF2-40B4-BE49-F238E27FC236}">
                <a16:creationId xmlns:a16="http://schemas.microsoft.com/office/drawing/2014/main" id="{6425AA29-FA2E-25B6-73ED-A23659725F7F}"/>
              </a:ext>
            </a:extLst>
          </p:cNvPr>
          <p:cNvSpPr>
            <a:spLocks noGrp="1"/>
          </p:cNvSpPr>
          <p:nvPr>
            <p:ph type="subTitle" idx="1"/>
          </p:nvPr>
        </p:nvSpPr>
        <p:spPr>
          <a:xfrm>
            <a:off x="1524000" y="3694112"/>
            <a:ext cx="9144000" cy="1655762"/>
          </a:xfrm>
        </p:spPr>
        <p:txBody>
          <a:bodyPr>
            <a:normAutofit/>
          </a:bodyPr>
          <a:lstStyle/>
          <a:p>
            <a:r>
              <a:rPr lang="en-US" sz="3200" dirty="0">
                <a:solidFill>
                  <a:srgbClr val="C00000"/>
                </a:solidFill>
              </a:rPr>
              <a:t>Samson Zhou</a:t>
            </a:r>
          </a:p>
        </p:txBody>
      </p:sp>
      <p:pic>
        <p:nvPicPr>
          <p:cNvPr id="4" name="Picture 3">
            <a:extLst>
              <a:ext uri="{FF2B5EF4-FFF2-40B4-BE49-F238E27FC236}">
                <a16:creationId xmlns:a16="http://schemas.microsoft.com/office/drawing/2014/main" id="{187E8F24-5989-C94F-28B0-8A8272E2E132}"/>
              </a:ext>
            </a:extLst>
          </p:cNvPr>
          <p:cNvPicPr>
            <a:picLocks noChangeAspect="1"/>
          </p:cNvPicPr>
          <p:nvPr/>
        </p:nvPicPr>
        <p:blipFill>
          <a:blip r:embed="rId3"/>
          <a:stretch>
            <a:fillRect/>
          </a:stretch>
        </p:blipFill>
        <p:spPr>
          <a:xfrm>
            <a:off x="5508295" y="4661600"/>
            <a:ext cx="1175409" cy="1640499"/>
          </a:xfrm>
          <a:prstGeom prst="rect">
            <a:avLst/>
          </a:prstGeom>
        </p:spPr>
      </p:pic>
      <p:pic>
        <p:nvPicPr>
          <p:cNvPr id="5" name="Picture 4">
            <a:extLst>
              <a:ext uri="{FF2B5EF4-FFF2-40B4-BE49-F238E27FC236}">
                <a16:creationId xmlns:a16="http://schemas.microsoft.com/office/drawing/2014/main" id="{AEC5D2EC-222C-E890-D322-823A8191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78" y="109752"/>
            <a:ext cx="3829050" cy="1190625"/>
          </a:xfrm>
          <a:prstGeom prst="rect">
            <a:avLst/>
          </a:prstGeom>
        </p:spPr>
      </p:pic>
      <p:pic>
        <p:nvPicPr>
          <p:cNvPr id="6" name="Picture 5">
            <a:extLst>
              <a:ext uri="{FF2B5EF4-FFF2-40B4-BE49-F238E27FC236}">
                <a16:creationId xmlns:a16="http://schemas.microsoft.com/office/drawing/2014/main" id="{C543D6F1-E37B-6779-79C9-31ED6848A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1246" y="213310"/>
            <a:ext cx="819592" cy="983510"/>
          </a:xfrm>
          <a:prstGeom prst="rect">
            <a:avLst/>
          </a:prstGeom>
        </p:spPr>
      </p:pic>
      <p:pic>
        <p:nvPicPr>
          <p:cNvPr id="8" name="Picture 7">
            <a:extLst>
              <a:ext uri="{FF2B5EF4-FFF2-40B4-BE49-F238E27FC236}">
                <a16:creationId xmlns:a16="http://schemas.microsoft.com/office/drawing/2014/main" id="{038A398C-6DA0-9E0C-9957-49BC056DB5E5}"/>
              </a:ext>
            </a:extLst>
          </p:cNvPr>
          <p:cNvPicPr>
            <a:picLocks noChangeAspect="1"/>
          </p:cNvPicPr>
          <p:nvPr/>
        </p:nvPicPr>
        <p:blipFill>
          <a:blip r:embed="rId6"/>
          <a:stretch>
            <a:fillRect/>
          </a:stretch>
        </p:blipFill>
        <p:spPr>
          <a:xfrm>
            <a:off x="105315" y="3426279"/>
            <a:ext cx="4315856" cy="3301890"/>
          </a:xfrm>
          <a:prstGeom prst="rect">
            <a:avLst/>
          </a:prstGeom>
        </p:spPr>
      </p:pic>
      <p:pic>
        <p:nvPicPr>
          <p:cNvPr id="7" name="Picture 6">
            <a:extLst>
              <a:ext uri="{FF2B5EF4-FFF2-40B4-BE49-F238E27FC236}">
                <a16:creationId xmlns:a16="http://schemas.microsoft.com/office/drawing/2014/main" id="{0C8E3915-0332-33D3-ECBF-90A9B9F7B907}"/>
              </a:ext>
            </a:extLst>
          </p:cNvPr>
          <p:cNvPicPr>
            <a:picLocks noChangeAspect="1"/>
          </p:cNvPicPr>
          <p:nvPr/>
        </p:nvPicPr>
        <p:blipFill>
          <a:blip r:embed="rId7"/>
          <a:stretch>
            <a:fillRect/>
          </a:stretch>
        </p:blipFill>
        <p:spPr>
          <a:xfrm>
            <a:off x="8196160" y="3426278"/>
            <a:ext cx="3995840" cy="3431721"/>
          </a:xfrm>
          <a:prstGeom prst="rect">
            <a:avLst/>
          </a:prstGeom>
        </p:spPr>
      </p:pic>
    </p:spTree>
    <p:extLst>
      <p:ext uri="{BB962C8B-B14F-4D97-AF65-F5344CB8AC3E}">
        <p14:creationId xmlns:p14="http://schemas.microsoft.com/office/powerpoint/2010/main" val="31824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52B4B7-F4E9-3D01-4F8A-61B4BC5907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95476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543ED-4FE8-33FA-AD3D-5F6C6EC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25" y="1321411"/>
            <a:ext cx="5366606" cy="5536589"/>
          </a:xfrm>
          <a:prstGeom prst="rect">
            <a:avLst/>
          </a:prstGeom>
        </p:spPr>
      </p:pic>
    </p:spTree>
    <p:extLst>
      <p:ext uri="{BB962C8B-B14F-4D97-AF65-F5344CB8AC3E}">
        <p14:creationId xmlns:p14="http://schemas.microsoft.com/office/powerpoint/2010/main" val="3544459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25E948-EA4C-7E8A-9A58-CD3A444C5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81" y="902611"/>
            <a:ext cx="2995515" cy="4719191"/>
          </a:xfrm>
          <a:prstGeom prst="rect">
            <a:avLst/>
          </a:prstGeom>
        </p:spPr>
      </p:pic>
      <p:pic>
        <p:nvPicPr>
          <p:cNvPr id="7" name="Picture 6">
            <a:extLst>
              <a:ext uri="{FF2B5EF4-FFF2-40B4-BE49-F238E27FC236}">
                <a16:creationId xmlns:a16="http://schemas.microsoft.com/office/drawing/2014/main" id="{4F1BF47D-FBE5-6E27-7898-1D46160A8E1F}"/>
              </a:ext>
            </a:extLst>
          </p:cNvPr>
          <p:cNvPicPr>
            <a:picLocks noChangeAspect="1"/>
          </p:cNvPicPr>
          <p:nvPr/>
        </p:nvPicPr>
        <p:blipFill>
          <a:blip r:embed="rId3"/>
          <a:stretch>
            <a:fillRect/>
          </a:stretch>
        </p:blipFill>
        <p:spPr>
          <a:xfrm>
            <a:off x="3599965" y="1300212"/>
            <a:ext cx="8445575" cy="2734460"/>
          </a:xfrm>
          <a:prstGeom prst="rect">
            <a:avLst/>
          </a:prstGeom>
        </p:spPr>
      </p:pic>
      <p:pic>
        <p:nvPicPr>
          <p:cNvPr id="11" name="Picture 10">
            <a:extLst>
              <a:ext uri="{FF2B5EF4-FFF2-40B4-BE49-F238E27FC236}">
                <a16:creationId xmlns:a16="http://schemas.microsoft.com/office/drawing/2014/main" id="{B08F1F18-A6D2-F6CE-70D3-5371367982FA}"/>
              </a:ext>
            </a:extLst>
          </p:cNvPr>
          <p:cNvPicPr>
            <a:picLocks noChangeAspect="1"/>
          </p:cNvPicPr>
          <p:nvPr/>
        </p:nvPicPr>
        <p:blipFill>
          <a:blip r:embed="rId4"/>
          <a:stretch>
            <a:fillRect/>
          </a:stretch>
        </p:blipFill>
        <p:spPr>
          <a:xfrm>
            <a:off x="3599965" y="4034672"/>
            <a:ext cx="6486715" cy="301518"/>
          </a:xfrm>
          <a:prstGeom prst="rect">
            <a:avLst/>
          </a:prstGeom>
        </p:spPr>
      </p:pic>
      <p:sp>
        <p:nvSpPr>
          <p:cNvPr id="12" name="Rectangle 11">
            <a:extLst>
              <a:ext uri="{FF2B5EF4-FFF2-40B4-BE49-F238E27FC236}">
                <a16:creationId xmlns:a16="http://schemas.microsoft.com/office/drawing/2014/main" id="{30D24108-6E04-9DE6-CA08-6DDFD2C8B961}"/>
              </a:ext>
            </a:extLst>
          </p:cNvPr>
          <p:cNvSpPr/>
          <p:nvPr/>
        </p:nvSpPr>
        <p:spPr>
          <a:xfrm>
            <a:off x="7937369" y="4034672"/>
            <a:ext cx="2149311" cy="3015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14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4"/>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5"/>
          <a:stretch>
            <a:fillRect/>
          </a:stretch>
        </p:blipFill>
        <p:spPr>
          <a:xfrm>
            <a:off x="6813985" y="3651630"/>
            <a:ext cx="5202048" cy="2829297"/>
          </a:xfrm>
          <a:prstGeom prst="rect">
            <a:avLst/>
          </a:prstGeom>
        </p:spPr>
      </p:pic>
    </p:spTree>
    <p:extLst>
      <p:ext uri="{BB962C8B-B14F-4D97-AF65-F5344CB8AC3E}">
        <p14:creationId xmlns:p14="http://schemas.microsoft.com/office/powerpoint/2010/main" val="824451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3"/>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4"/>
          <a:stretch>
            <a:fillRect/>
          </a:stretch>
        </p:blipFill>
        <p:spPr>
          <a:xfrm>
            <a:off x="6813985" y="3651630"/>
            <a:ext cx="5202048" cy="2829297"/>
          </a:xfrm>
          <a:prstGeom prst="rect">
            <a:avLst/>
          </a:prstGeom>
        </p:spPr>
      </p:pic>
      <p:sp>
        <p:nvSpPr>
          <p:cNvPr id="5" name="Wave 4">
            <a:extLst>
              <a:ext uri="{FF2B5EF4-FFF2-40B4-BE49-F238E27FC236}">
                <a16:creationId xmlns:a16="http://schemas.microsoft.com/office/drawing/2014/main" id="{F1744C8D-9A99-BA77-6B11-D467A84E5111}"/>
              </a:ext>
            </a:extLst>
          </p:cNvPr>
          <p:cNvSpPr/>
          <p:nvPr/>
        </p:nvSpPr>
        <p:spPr>
          <a:xfrm>
            <a:off x="631596" y="1461156"/>
            <a:ext cx="10548593" cy="4331616"/>
          </a:xfrm>
          <a:prstGeom prst="wav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"While writing the book I did a lot of research…and I changed my conclusions…My respect for the Deep Blue team went up…Today you can buy a chess engine for your laptop that will beat Deep Blue quite easily.“ – Kasparov 2016</a:t>
            </a:r>
          </a:p>
        </p:txBody>
      </p:sp>
    </p:spTree>
    <p:extLst>
      <p:ext uri="{BB962C8B-B14F-4D97-AF65-F5344CB8AC3E}">
        <p14:creationId xmlns:p14="http://schemas.microsoft.com/office/powerpoint/2010/main" val="755094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065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1160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8065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5424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9418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 Calculating an </a:t>
            </a:r>
            <a:r>
              <a:rPr lang="en-US" dirty="0" err="1"/>
              <a:t>iMHF</a:t>
            </a:r>
            <a:r>
              <a:rPr lang="en-US" dirty="0"/>
              <a:t> can be modeled as graph pebbling </a:t>
            </a:r>
            <a:r>
              <a:rPr lang="en-US" dirty="0">
                <a:solidFill>
                  <a:srgbClr val="7030A0"/>
                </a:solidFill>
              </a:rPr>
              <a:t>[AS15]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1581588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D049BA-8FB9-E372-6D13-9F3A9BE8C9D3}"/>
              </a:ext>
            </a:extLst>
          </p:cNvPr>
          <p:cNvSpPr/>
          <p:nvPr/>
        </p:nvSpPr>
        <p:spPr>
          <a:xfrm>
            <a:off x="1043345" y="2662844"/>
            <a:ext cx="834876"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1CF2A0-275F-C1EC-CEFD-446412B82941}"/>
              </a:ext>
            </a:extLst>
          </p:cNvPr>
          <p:cNvSpPr/>
          <p:nvPr/>
        </p:nvSpPr>
        <p:spPr>
          <a:xfrm>
            <a:off x="1033024" y="4974105"/>
            <a:ext cx="834876" cy="62659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FDAEF-9497-A669-6B83-0F4184E22438}"/>
              </a:ext>
            </a:extLst>
          </p:cNvPr>
          <p:cNvSpPr/>
          <p:nvPr/>
        </p:nvSpPr>
        <p:spPr>
          <a:xfrm>
            <a:off x="2306699"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3A5821-8A34-13D3-1CDA-FF12FA959683}"/>
              </a:ext>
            </a:extLst>
          </p:cNvPr>
          <p:cNvSpPr/>
          <p:nvPr/>
        </p:nvSpPr>
        <p:spPr>
          <a:xfrm>
            <a:off x="2262964" y="4982943"/>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E11737-3CB6-6CF9-5F1A-465754EACEF3}"/>
              </a:ext>
            </a:extLst>
          </p:cNvPr>
          <p:cNvSpPr/>
          <p:nvPr/>
        </p:nvSpPr>
        <p:spPr>
          <a:xfrm>
            <a:off x="5164472"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F9DCDB-33AE-55C0-B58D-C712B835B87E}"/>
              </a:ext>
            </a:extLst>
          </p:cNvPr>
          <p:cNvSpPr/>
          <p:nvPr/>
        </p:nvSpPr>
        <p:spPr>
          <a:xfrm>
            <a:off x="5116240" y="4974105"/>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40E975-1E40-2E07-5F95-440115A7BE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584311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Background</a:t>
            </a:r>
          </a:p>
        </p:txBody>
      </p:sp>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459"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spTree>
    <p:extLst>
      <p:ext uri="{BB962C8B-B14F-4D97-AF65-F5344CB8AC3E}">
        <p14:creationId xmlns:p14="http://schemas.microsoft.com/office/powerpoint/2010/main" val="26797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16669148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2931512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2854178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33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a:p>
                <a:r>
                  <a:rPr lang="en-US" dirty="0"/>
                  <a:t> Try to mitigate offline attacks</a:t>
                </a:r>
              </a:p>
              <a:p>
                <a:r>
                  <a:rPr lang="en-US" dirty="0"/>
                  <a:t> Specialized hardware (ASIC) can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186372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Memory Hard Functions</a:t>
            </a:r>
          </a:p>
        </p:txBody>
      </p:sp>
      <p:sp>
        <p:nvSpPr>
          <p:cNvPr id="3" name="Content Placeholder 2"/>
          <p:cNvSpPr>
            <a:spLocks noGrp="1"/>
          </p:cNvSpPr>
          <p:nvPr>
            <p:ph idx="1"/>
          </p:nvPr>
        </p:nvSpPr>
        <p:spPr/>
        <p:txBody>
          <a:bodyPr/>
          <a:lstStyle/>
          <a:p>
            <a:r>
              <a:rPr lang="en-US" dirty="0"/>
              <a:t> Memory hard functions require comparatively more resources for adversaries to compute</a:t>
            </a:r>
          </a:p>
          <a:p>
            <a:r>
              <a:rPr lang="en-US" dirty="0"/>
              <a:t> Data-dependent memory hard functions are susceptible to side-channel attacks </a:t>
            </a:r>
          </a:p>
          <a:p>
            <a:r>
              <a:rPr lang="en-US" dirty="0"/>
              <a:t> Data-independent memory hard functions (</a:t>
            </a:r>
            <a:r>
              <a:rPr lang="en-US" dirty="0" err="1"/>
              <a:t>iMHFs</a:t>
            </a:r>
            <a:r>
              <a:rPr lang="en-US" dirty="0"/>
              <a:t>)</a:t>
            </a:r>
          </a:p>
        </p:txBody>
      </p:sp>
    </p:spTree>
    <p:extLst>
      <p:ext uri="{BB962C8B-B14F-4D97-AF65-F5344CB8AC3E}">
        <p14:creationId xmlns:p14="http://schemas.microsoft.com/office/powerpoint/2010/main" val="83679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Graph Pebbling and Password Hashing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is NP-hard </a:t>
                </a:r>
                <a:r>
                  <a:rPr lang="en-US" dirty="0">
                    <a:solidFill>
                      <a:srgbClr val="7030A0"/>
                    </a:solidFill>
                  </a:rPr>
                  <a:t>[B</a:t>
                </a:r>
                <a:r>
                  <a:rPr lang="en-US" dirty="0">
                    <a:solidFill>
                      <a:srgbClr val="FF0000"/>
                    </a:solidFill>
                  </a:rPr>
                  <a:t>Z</a:t>
                </a:r>
                <a:r>
                  <a:rPr lang="en-US" dirty="0">
                    <a:solidFill>
                      <a:srgbClr val="7030A0"/>
                    </a:solidFill>
                  </a:rPr>
                  <a:t>18] </a:t>
                </a:r>
                <a:r>
                  <a:rPr lang="en-US" dirty="0"/>
                  <a:t>and UGC-hard to approximate within any constant factor </a:t>
                </a:r>
                <a:r>
                  <a:rPr lang="en-US" dirty="0">
                    <a:solidFill>
                      <a:srgbClr val="7030A0"/>
                    </a:solidFill>
                  </a:rPr>
                  <a:t>[BL</a:t>
                </a:r>
                <a:r>
                  <a:rPr lang="en-US" dirty="0">
                    <a:solidFill>
                      <a:srgbClr val="FF0000"/>
                    </a:solidFill>
                  </a:rPr>
                  <a:t>Z</a:t>
                </a:r>
                <a:r>
                  <a:rPr lang="en-US" dirty="0">
                    <a:solidFill>
                      <a:srgbClr val="7030A0"/>
                    </a:solidFill>
                  </a:rPr>
                  <a:t>20]</a:t>
                </a:r>
              </a:p>
              <a:p>
                <a:endParaRPr lang="en-US" dirty="0"/>
              </a:p>
              <a:p>
                <a:pPr>
                  <a:buClr>
                    <a:schemeClr val="tx1"/>
                  </a:buClr>
                </a:pPr>
                <a:r>
                  <a:rPr lang="en-US" dirty="0">
                    <a:solidFill>
                      <a:srgbClr val="00B050"/>
                    </a:solidFill>
                  </a:rPr>
                  <a:t>Implication</a:t>
                </a:r>
                <a:r>
                  <a:rPr lang="en-US" dirty="0"/>
                  <a:t>: Cryptanalysis of memory-hard functions is provably hard</a:t>
                </a:r>
              </a:p>
              <a:p>
                <a:endParaRPr lang="en-US" dirty="0"/>
              </a:p>
              <a:p>
                <a:r>
                  <a:rPr lang="en-US" dirty="0"/>
                  <a:t>Existing </a:t>
                </a:r>
                <a:r>
                  <a:rPr lang="en-US" dirty="0" err="1"/>
                  <a:t>iMHF</a:t>
                </a:r>
                <a:r>
                  <a:rPr lang="en-US" dirty="0"/>
                  <a:t> Argon2i is weaker than previous thought </a:t>
                </a:r>
                <a:r>
                  <a:rPr lang="en-US" dirty="0">
                    <a:solidFill>
                      <a:srgbClr val="7030A0"/>
                    </a:solidFill>
                  </a:rPr>
                  <a:t>[B</a:t>
                </a:r>
                <a:r>
                  <a:rPr lang="en-US" dirty="0">
                    <a:solidFill>
                      <a:srgbClr val="FF0000"/>
                    </a:solidFill>
                  </a:rPr>
                  <a:t>Z</a:t>
                </a:r>
                <a:r>
                  <a:rPr lang="en-US" dirty="0">
                    <a:solidFill>
                      <a:srgbClr val="7030A0"/>
                    </a:solidFill>
                  </a:rPr>
                  <a:t>17]</a:t>
                </a:r>
              </a:p>
              <a:p>
                <a:endParaRPr lang="en-US" dirty="0"/>
              </a:p>
              <a:p>
                <a:r>
                  <a:rPr lang="en-US" dirty="0"/>
                  <a:t>Any economical adversary is inclined to crack all passwords under hashing but many can be saved by </a:t>
                </a:r>
                <a:r>
                  <a:rPr lang="en-US" dirty="0" err="1"/>
                  <a:t>iMHFs</a:t>
                </a:r>
                <a:r>
                  <a:rPr lang="en-US" dirty="0"/>
                  <a:t> </a:t>
                </a:r>
                <a:r>
                  <a:rPr lang="en-US" dirty="0">
                    <a:solidFill>
                      <a:srgbClr val="7030A0"/>
                    </a:solidFill>
                  </a:rPr>
                  <a:t>[BH</a:t>
                </a:r>
                <a:r>
                  <a:rPr lang="en-US" dirty="0">
                    <a:solidFill>
                      <a:srgbClr val="FF0000"/>
                    </a:solidFill>
                  </a:rPr>
                  <a:t>Z</a:t>
                </a:r>
                <a:r>
                  <a:rPr lang="en-US" dirty="0">
                    <a:solidFill>
                      <a:srgbClr val="7030A0"/>
                    </a:solidFill>
                  </a:rPr>
                  <a:t>18]</a:t>
                </a:r>
                <a:endParaRPr lang="en-US" dirty="0"/>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2"/>
                <a:stretch>
                  <a:fillRect l="-1043" t="-2241" b="-3081"/>
                </a:stretch>
              </a:blipFill>
            </p:spPr>
            <p:txBody>
              <a:bodyPr/>
              <a:lstStyle/>
              <a:p>
                <a:r>
                  <a:rPr lang="en-US">
                    <a:noFill/>
                  </a:rPr>
                  <a:t> </a:t>
                </a:r>
              </a:p>
            </p:txBody>
          </p:sp>
        </mc:Fallback>
      </mc:AlternateContent>
    </p:spTree>
    <p:extLst>
      <p:ext uri="{BB962C8B-B14F-4D97-AF65-F5344CB8AC3E}">
        <p14:creationId xmlns:p14="http://schemas.microsoft.com/office/powerpoint/2010/main" val="490855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8967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066E30F-0EB0-0287-8D85-D93A26C1970A}"/>
              </a:ext>
            </a:extLst>
          </p:cNvPr>
          <p:cNvSpPr/>
          <p:nvPr/>
        </p:nvSpPr>
        <p:spPr>
          <a:xfrm>
            <a:off x="7495056" y="1550893"/>
            <a:ext cx="1325658" cy="129427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E50B96-6129-709D-A082-C1A96B36B112}"/>
              </a:ext>
            </a:extLst>
          </p:cNvPr>
          <p:cNvSpPr/>
          <p:nvPr/>
        </p:nvSpPr>
        <p:spPr>
          <a:xfrm>
            <a:off x="6584579" y="3668806"/>
            <a:ext cx="2384611" cy="243391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E28B4D2-232C-8944-BDEC-5DA6E2B9B1AF}"/>
              </a:ext>
            </a:extLst>
          </p:cNvPr>
          <p:cNvSpPr/>
          <p:nvPr/>
        </p:nvSpPr>
        <p:spPr>
          <a:xfrm>
            <a:off x="9358030" y="555812"/>
            <a:ext cx="1597962" cy="147917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53355D-7639-42A7-8EB5-79D62A9F6722}"/>
              </a:ext>
            </a:extLst>
          </p:cNvPr>
          <p:cNvSpPr/>
          <p:nvPr/>
        </p:nvSpPr>
        <p:spPr>
          <a:xfrm>
            <a:off x="3130926" y="4724401"/>
            <a:ext cx="1721225" cy="1676390"/>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E1170D-BB86-073C-A8EE-B61BD6F0B19B}"/>
              </a:ext>
            </a:extLst>
          </p:cNvPr>
          <p:cNvSpPr/>
          <p:nvPr/>
        </p:nvSpPr>
        <p:spPr>
          <a:xfrm>
            <a:off x="5197287" y="2646827"/>
            <a:ext cx="1548655" cy="15643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26794BA-74D1-600E-2924-53D27A671711}"/>
              </a:ext>
            </a:extLst>
          </p:cNvPr>
          <p:cNvSpPr/>
          <p:nvPr/>
        </p:nvSpPr>
        <p:spPr>
          <a:xfrm>
            <a:off x="2440642" y="2873194"/>
            <a:ext cx="1418665" cy="144779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24C6B9C-1724-6A35-5A02-4F9436B96F0B}"/>
              </a:ext>
            </a:extLst>
          </p:cNvPr>
          <p:cNvSpPr/>
          <p:nvPr/>
        </p:nvSpPr>
        <p:spPr>
          <a:xfrm>
            <a:off x="4146180" y="578226"/>
            <a:ext cx="1712256" cy="172570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068045FE-A16B-C2C8-46A2-50BE2C176ED2}"/>
              </a:ext>
            </a:extLst>
          </p:cNvPr>
          <p:cNvSpPr/>
          <p:nvPr/>
        </p:nvSpPr>
        <p:spPr>
          <a:xfrm>
            <a:off x="412375" y="721659"/>
            <a:ext cx="2173944" cy="220083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3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83066-A670-3FFE-D4AF-379A108D0E14}"/>
              </a:ext>
            </a:extLst>
          </p:cNvPr>
          <p:cNvPicPr>
            <a:picLocks noChangeAspect="1"/>
          </p:cNvPicPr>
          <p:nvPr/>
        </p:nvPicPr>
        <p:blipFill>
          <a:blip r:embed="rId3"/>
          <a:stretch>
            <a:fillRect/>
          </a:stretch>
        </p:blipFill>
        <p:spPr>
          <a:xfrm>
            <a:off x="0" y="32860"/>
            <a:ext cx="12192000" cy="6792280"/>
          </a:xfrm>
          <a:prstGeom prst="rect">
            <a:avLst/>
          </a:prstGeom>
        </p:spPr>
      </p:pic>
    </p:spTree>
    <p:extLst>
      <p:ext uri="{BB962C8B-B14F-4D97-AF65-F5344CB8AC3E}">
        <p14:creationId xmlns:p14="http://schemas.microsoft.com/office/powerpoint/2010/main" val="1560539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858142"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1  0  3  0  1  1  </a:t>
            </a:r>
          </a:p>
          <a:p>
            <a:pPr marL="0" indent="0">
              <a:buNone/>
            </a:pPr>
            <a:r>
              <a:rPr lang="en-US" dirty="0"/>
              <a:t>1  1  0  0  2  8</a:t>
            </a:r>
          </a:p>
          <a:p>
            <a:pPr marL="0" indent="0">
              <a:buNone/>
            </a:pPr>
            <a:r>
              <a:rPr lang="en-US" dirty="0"/>
              <a:t>2  0  1  3  0  8  </a:t>
            </a:r>
          </a:p>
          <a:p>
            <a:pPr marL="0" indent="0">
              <a:buNone/>
            </a:pPr>
            <a:r>
              <a:rPr lang="en-US" dirty="0"/>
              <a:t>1  1  0  0  0  8</a:t>
            </a:r>
          </a:p>
          <a:p>
            <a:pPr marL="0" indent="0">
              <a:buNone/>
            </a:pPr>
            <a:r>
              <a:rPr lang="en-US" dirty="0"/>
              <a:t>0  0  0  7  0  0  </a:t>
            </a:r>
          </a:p>
          <a:p>
            <a:pPr marL="0" indent="0">
              <a:buNone/>
            </a:pPr>
            <a:r>
              <a:rPr lang="en-US" dirty="0"/>
              <a:t>7  0  0  8  0  0</a:t>
            </a:r>
          </a:p>
          <a:p>
            <a:pPr marL="0" indent="0">
              <a:buNone/>
            </a:pPr>
            <a:r>
              <a:rPr lang="en-US" dirty="0"/>
              <a:t>3  4  1  1  0  2  </a:t>
            </a:r>
          </a:p>
          <a:p>
            <a:pPr marL="0" indent="0">
              <a:buNone/>
            </a:pPr>
            <a:r>
              <a:rPr lang="en-US" dirty="0"/>
              <a:t>4  2  0  1  0  1</a:t>
            </a:r>
          </a:p>
          <a:p>
            <a:pPr marL="0" indent="0">
              <a:buNone/>
            </a:pPr>
            <a:r>
              <a:rPr lang="en-US" dirty="0"/>
              <a:t>9  1  0  0  3  2  </a:t>
            </a:r>
          </a:p>
          <a:p>
            <a:pPr marL="0" indent="0">
              <a:buNone/>
            </a:pPr>
            <a:r>
              <a:rPr lang="en-US" dirty="0"/>
              <a:t>1  1  6  0  0  0</a:t>
            </a:r>
          </a:p>
          <a:p>
            <a:pPr marL="0" indent="0">
              <a:buNone/>
            </a:pPr>
            <a:r>
              <a:rPr lang="en-US" dirty="0"/>
              <a:t>8  1  0  1  2  0  </a:t>
            </a:r>
          </a:p>
          <a:p>
            <a:pPr marL="0" indent="0">
              <a:buNone/>
            </a:pPr>
            <a:endParaRPr lang="en-US" dirty="0"/>
          </a:p>
        </p:txBody>
      </p:sp>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4096895" y="2746828"/>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4096895" y="2746828"/>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6717013"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a:t>
            </a:r>
          </a:p>
          <a:p>
            <a:pPr marL="0" indent="0">
              <a:buNone/>
            </a:pPr>
            <a:r>
              <a:rPr lang="en-US" dirty="0"/>
              <a:t>1  </a:t>
            </a:r>
          </a:p>
          <a:p>
            <a:pPr marL="0" indent="0">
              <a:buNone/>
            </a:pPr>
            <a:r>
              <a:rPr lang="en-US" dirty="0"/>
              <a:t>2</a:t>
            </a:r>
          </a:p>
          <a:p>
            <a:pPr marL="0" indent="0">
              <a:buNone/>
            </a:pPr>
            <a:r>
              <a:rPr lang="en-US" dirty="0"/>
              <a:t>1  </a:t>
            </a:r>
          </a:p>
          <a:p>
            <a:pPr marL="0" indent="0">
              <a:buNone/>
            </a:pPr>
            <a:r>
              <a:rPr lang="en-US" dirty="0"/>
              <a:t>0</a:t>
            </a:r>
          </a:p>
          <a:p>
            <a:pPr marL="0" indent="0">
              <a:buNone/>
            </a:pPr>
            <a:r>
              <a:rPr lang="en-US" dirty="0"/>
              <a:t>7  </a:t>
            </a:r>
          </a:p>
          <a:p>
            <a:pPr marL="0" indent="0">
              <a:buNone/>
            </a:pPr>
            <a:r>
              <a:rPr lang="en-US" dirty="0"/>
              <a:t>3</a:t>
            </a:r>
          </a:p>
          <a:p>
            <a:pPr marL="0" indent="0">
              <a:buNone/>
            </a:pPr>
            <a:r>
              <a:rPr lang="en-US" dirty="0"/>
              <a:t>4</a:t>
            </a:r>
          </a:p>
          <a:p>
            <a:pPr marL="0" indent="0">
              <a:buNone/>
            </a:pPr>
            <a:r>
              <a:rPr lang="en-US" dirty="0"/>
              <a:t>9</a:t>
            </a:r>
          </a:p>
          <a:p>
            <a:pPr marL="0" indent="0">
              <a:buNone/>
            </a:pPr>
            <a:r>
              <a:rPr lang="en-US" dirty="0"/>
              <a:t>1  </a:t>
            </a:r>
          </a:p>
          <a:p>
            <a:pPr marL="0" indent="0">
              <a:buNone/>
            </a:pPr>
            <a:r>
              <a:rPr lang="en-US" dirty="0"/>
              <a:t>8</a:t>
            </a:r>
          </a:p>
          <a:p>
            <a:pPr marL="0" indent="0">
              <a:buNone/>
            </a:pPr>
            <a:endParaRPr lang="en-US" dirty="0"/>
          </a:p>
        </p:txBody>
      </p:sp>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7347839" y="284422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7347839" y="2844225"/>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19021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2621411" y="268527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2621411" y="2685275"/>
                <a:ext cx="541367"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6660170" y="2685274"/>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6660170" y="2685274"/>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651B126-9636-70EA-722E-46F422BDE095}"/>
              </a:ext>
            </a:extLst>
          </p:cNvPr>
          <p:cNvSpPr/>
          <p:nvPr/>
        </p:nvSpPr>
        <p:spPr>
          <a:xfrm>
            <a:off x="4216134" y="488925"/>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03B1712-05DF-430B-3552-DAC8982B86C5}"/>
                  </a:ext>
                </a:extLst>
              </p:cNvPr>
              <p:cNvSpPr/>
              <p:nvPr/>
            </p:nvSpPr>
            <p:spPr>
              <a:xfrm>
                <a:off x="4206166" y="1311054"/>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503B1712-05DF-430B-3552-DAC8982B86C5}"/>
                  </a:ext>
                </a:extLst>
              </p:cNvPr>
              <p:cNvSpPr>
                <a:spLocks noRot="1" noChangeAspect="1" noMove="1" noResize="1" noEditPoints="1" noAdjustHandles="1" noChangeArrowheads="1" noChangeShapeType="1" noTextEdit="1"/>
              </p:cNvSpPr>
              <p:nvPr/>
            </p:nvSpPr>
            <p:spPr>
              <a:xfrm>
                <a:off x="4206166" y="1311054"/>
                <a:ext cx="36798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3379803-C9D5-A12F-C578-6C1D1879D1D2}"/>
                  </a:ext>
                </a:extLst>
              </p:cNvPr>
              <p:cNvSpPr/>
              <p:nvPr/>
            </p:nvSpPr>
            <p:spPr>
              <a:xfrm>
                <a:off x="5393259" y="2685274"/>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D3379803-C9D5-A12F-C578-6C1D1879D1D2}"/>
                  </a:ext>
                </a:extLst>
              </p:cNvPr>
              <p:cNvSpPr>
                <a:spLocks noRot="1" noChangeAspect="1" noMove="1" noResize="1" noEditPoints="1" noAdjustHandles="1" noChangeArrowheads="1" noChangeShapeType="1" noTextEdit="1"/>
              </p:cNvSpPr>
              <p:nvPr/>
            </p:nvSpPr>
            <p:spPr>
              <a:xfrm>
                <a:off x="5393259" y="2685274"/>
                <a:ext cx="431528"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15222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30060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F050A-680E-E135-E0B0-6790DE128CDF}"/>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Quantifying Performance</a:t>
            </a:r>
          </a:p>
        </p:txBody>
      </p:sp>
      <p:sp>
        <p:nvSpPr>
          <p:cNvPr id="5" name="Google Shape;103;p15">
            <a:extLst>
              <a:ext uri="{FF2B5EF4-FFF2-40B4-BE49-F238E27FC236}">
                <a16:creationId xmlns:a16="http://schemas.microsoft.com/office/drawing/2014/main" id="{5E3BF597-E2B8-A78F-8BB5-659AB3C0EE67}"/>
              </a:ext>
            </a:extLst>
          </p:cNvPr>
          <p:cNvSpPr txBox="1">
            <a:spLocks noGrp="1"/>
          </p:cNvSpPr>
          <p:nvPr>
            <p:ph type="body" idx="1"/>
          </p:nvPr>
        </p:nvSpPr>
        <p:spPr>
          <a:xfrm>
            <a:off x="1835700" y="1356875"/>
            <a:ext cx="8520600" cy="1035600"/>
          </a:xfrm>
          <a:prstGeom prst="rect">
            <a:avLst/>
          </a:prstGeom>
        </p:spPr>
        <p:txBody>
          <a:bodyPr spcFirstLastPara="1" vert="horz" wrap="square" lIns="91425" tIns="91425" rIns="91425" bIns="91425" rtlCol="0" anchor="t" anchorCtr="0">
            <a:normAutofit fontScale="85000" lnSpcReduction="20000"/>
          </a:bodyPr>
          <a:lstStyle/>
          <a:p>
            <a:pPr marL="0" indent="0" algn="ctr">
              <a:buNone/>
            </a:pPr>
            <a:r>
              <a:rPr lang="en-US" dirty="0">
                <a:solidFill>
                  <a:schemeClr val="dk1"/>
                </a:solidFill>
              </a:rPr>
              <a:t>Make no distributional assumptions</a:t>
            </a:r>
          </a:p>
          <a:p>
            <a:pPr marL="0" indent="0" algn="ctr">
              <a:spcBef>
                <a:spcPts val="1200"/>
              </a:spcBef>
              <a:spcAft>
                <a:spcPts val="1200"/>
              </a:spcAft>
              <a:buNone/>
            </a:pPr>
            <a:r>
              <a:rPr lang="en-US" dirty="0">
                <a:solidFill>
                  <a:schemeClr val="dk1"/>
                </a:solidFill>
              </a:rPr>
              <a:t>We judge our algorithm based on </a:t>
            </a:r>
            <a:r>
              <a:rPr lang="en-US" b="1" dirty="0">
                <a:solidFill>
                  <a:srgbClr val="EF5000"/>
                </a:solidFill>
              </a:rPr>
              <a:t>regret</a:t>
            </a:r>
            <a:r>
              <a:rPr lang="en-US" dirty="0">
                <a:solidFill>
                  <a:schemeClr val="dk1"/>
                </a:solidFill>
              </a:rPr>
              <a:t>.</a:t>
            </a:r>
          </a:p>
        </p:txBody>
      </p:sp>
      <p:sp>
        <p:nvSpPr>
          <p:cNvPr id="6" name="Google Shape;105;p15">
            <a:extLst>
              <a:ext uri="{FF2B5EF4-FFF2-40B4-BE49-F238E27FC236}">
                <a16:creationId xmlns:a16="http://schemas.microsoft.com/office/drawing/2014/main" id="{BA07F959-5539-CF2E-271D-C4D1C35E5901}"/>
              </a:ext>
            </a:extLst>
          </p:cNvPr>
          <p:cNvSpPr/>
          <p:nvPr/>
        </p:nvSpPr>
        <p:spPr>
          <a:xfrm>
            <a:off x="2301900" y="3137439"/>
            <a:ext cx="8054400" cy="1976428"/>
          </a:xfrm>
          <a:prstGeom prst="rect">
            <a:avLst/>
          </a:prstGeom>
          <a:noFill/>
          <a:ln w="38100" cap="flat" cmpd="sng">
            <a:solidFill>
              <a:srgbClr val="EF5000"/>
            </a:solidFill>
            <a:prstDash val="solid"/>
            <a:round/>
            <a:headEnd type="none" w="sm" len="sm"/>
            <a:tailEnd type="none" w="sm" len="sm"/>
          </a:ln>
        </p:spPr>
        <p:txBody>
          <a:bodyPr spcFirstLastPara="1" wrap="square" lIns="228600" tIns="228600" rIns="228600" bIns="228600" anchor="ctr" anchorCtr="0">
            <a:noAutofit/>
          </a:bodyPr>
          <a:lstStyle/>
          <a:p>
            <a:pPr>
              <a:lnSpc>
                <a:spcPct val="150000"/>
              </a:lnSpc>
            </a:pPr>
            <a:r>
              <a:rPr lang="en" b="1" dirty="0">
                <a:solidFill>
                  <a:srgbClr val="EF5000"/>
                </a:solidFill>
              </a:rPr>
              <a:t>Definition</a:t>
            </a:r>
            <a:r>
              <a:rPr lang="en" dirty="0"/>
              <a:t> </a:t>
            </a:r>
            <a:r>
              <a:rPr lang="en" b="1" dirty="0"/>
              <a:t>(Regret)</a:t>
            </a:r>
            <a:endParaRPr b="1" dirty="0"/>
          </a:p>
          <a:p>
            <a:pPr algn="ctr">
              <a:lnSpc>
                <a:spcPct val="150000"/>
              </a:lnSpc>
            </a:pPr>
            <a:r>
              <a:rPr lang="en-US" dirty="0"/>
              <a:t># of mistakes algorithm makes more than the best expert</a:t>
            </a:r>
            <a:r>
              <a:rPr lang="en" dirty="0"/>
              <a:t> </a:t>
            </a:r>
            <a:endParaRPr dirty="0"/>
          </a:p>
          <a:p>
            <a:pPr algn="ctr">
              <a:lnSpc>
                <a:spcPct val="150000"/>
              </a:lnSpc>
            </a:pPr>
            <a:r>
              <a:rPr lang="en" dirty="0"/>
              <a:t># of days</a:t>
            </a:r>
            <a:endParaRPr dirty="0"/>
          </a:p>
        </p:txBody>
      </p:sp>
      <p:cxnSp>
        <p:nvCxnSpPr>
          <p:cNvPr id="7" name="Google Shape;106;p15">
            <a:extLst>
              <a:ext uri="{FF2B5EF4-FFF2-40B4-BE49-F238E27FC236}">
                <a16:creationId xmlns:a16="http://schemas.microsoft.com/office/drawing/2014/main" id="{B00D583B-8CB6-023E-89E5-C724D7ACAEE9}"/>
              </a:ext>
            </a:extLst>
          </p:cNvPr>
          <p:cNvCxnSpPr>
            <a:cxnSpLocks/>
          </p:cNvCxnSpPr>
          <p:nvPr/>
        </p:nvCxnSpPr>
        <p:spPr>
          <a:xfrm>
            <a:off x="3687500" y="4383526"/>
            <a:ext cx="52832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126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2938549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0" y="5862296"/>
            <a:ext cx="621325" cy="637457"/>
          </a:xfrm>
          <a:prstGeom prst="rect">
            <a:avLst/>
          </a:prstGeom>
          <a:noFill/>
          <a:ln>
            <a:noFill/>
          </a:ln>
        </p:spPr>
      </p:pic>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pic>
        <p:nvPicPr>
          <p:cNvPr id="44" name="Google Shape;124;p16">
            <a:extLst>
              <a:ext uri="{FF2B5EF4-FFF2-40B4-BE49-F238E27FC236}">
                <a16:creationId xmlns:a16="http://schemas.microsoft.com/office/drawing/2014/main" id="{834DAC99-CC6D-4B68-82F1-FEC7D772C125}"/>
              </a:ext>
            </a:extLst>
          </p:cNvPr>
          <p:cNvPicPr preferRelativeResize="0"/>
          <p:nvPr/>
        </p:nvPicPr>
        <p:blipFill>
          <a:blip r:embed="rId7">
            <a:alphaModFix/>
          </a:blip>
          <a:stretch>
            <a:fillRect/>
          </a:stretch>
        </p:blipFill>
        <p:spPr>
          <a:xfrm>
            <a:off x="7014161" y="2858313"/>
            <a:ext cx="722400" cy="741164"/>
          </a:xfrm>
          <a:prstGeom prst="rect">
            <a:avLst/>
          </a:prstGeom>
          <a:noFill/>
          <a:ln>
            <a:noFill/>
          </a:ln>
        </p:spPr>
      </p:pic>
      <p:pic>
        <p:nvPicPr>
          <p:cNvPr id="45" name="Google Shape;136;p16">
            <a:extLst>
              <a:ext uri="{FF2B5EF4-FFF2-40B4-BE49-F238E27FC236}">
                <a16:creationId xmlns:a16="http://schemas.microsoft.com/office/drawing/2014/main" id="{BD1E811C-368C-46B0-823D-42A5EF6702DC}"/>
              </a:ext>
            </a:extLst>
          </p:cNvPr>
          <p:cNvPicPr preferRelativeResize="0"/>
          <p:nvPr/>
        </p:nvPicPr>
        <p:blipFill>
          <a:blip r:embed="rId7">
            <a:alphaModFix/>
          </a:blip>
          <a:stretch>
            <a:fillRect/>
          </a:stretch>
        </p:blipFill>
        <p:spPr>
          <a:xfrm>
            <a:off x="7014161" y="4784563"/>
            <a:ext cx="722400" cy="741164"/>
          </a:xfrm>
          <a:prstGeom prst="rect">
            <a:avLst/>
          </a:prstGeom>
          <a:noFill/>
          <a:ln>
            <a:noFill/>
          </a:ln>
        </p:spPr>
      </p:pic>
      <p:pic>
        <p:nvPicPr>
          <p:cNvPr id="46" name="Google Shape;138;p16">
            <a:extLst>
              <a:ext uri="{FF2B5EF4-FFF2-40B4-BE49-F238E27FC236}">
                <a16:creationId xmlns:a16="http://schemas.microsoft.com/office/drawing/2014/main" id="{871804F2-B51F-4956-A081-844D50FB0396}"/>
              </a:ext>
            </a:extLst>
          </p:cNvPr>
          <p:cNvPicPr preferRelativeResize="0"/>
          <p:nvPr/>
        </p:nvPicPr>
        <p:blipFill>
          <a:blip r:embed="rId8">
            <a:alphaModFix/>
          </a:blip>
          <a:stretch>
            <a:fillRect/>
          </a:stretch>
        </p:blipFill>
        <p:spPr>
          <a:xfrm>
            <a:off x="7064699" y="3899226"/>
            <a:ext cx="621325" cy="637457"/>
          </a:xfrm>
          <a:prstGeom prst="rect">
            <a:avLst/>
          </a:prstGeom>
          <a:noFill/>
          <a:ln>
            <a:noFill/>
          </a:ln>
        </p:spPr>
      </p:pic>
      <p:pic>
        <p:nvPicPr>
          <p:cNvPr id="47" name="Google Shape;167;p16">
            <a:extLst>
              <a:ext uri="{FF2B5EF4-FFF2-40B4-BE49-F238E27FC236}">
                <a16:creationId xmlns:a16="http://schemas.microsoft.com/office/drawing/2014/main" id="{035D61F4-8038-46E1-9172-F901E8C2929D}"/>
              </a:ext>
            </a:extLst>
          </p:cNvPr>
          <p:cNvPicPr preferRelativeResize="0"/>
          <p:nvPr/>
        </p:nvPicPr>
        <p:blipFill>
          <a:blip r:embed="rId8">
            <a:alphaModFix/>
          </a:blip>
          <a:stretch>
            <a:fillRect/>
          </a:stretch>
        </p:blipFill>
        <p:spPr>
          <a:xfrm>
            <a:off x="7064699" y="5865554"/>
            <a:ext cx="621325" cy="637457"/>
          </a:xfrm>
          <a:prstGeom prst="rect">
            <a:avLst/>
          </a:prstGeom>
          <a:noFill/>
          <a:ln>
            <a:noFill/>
          </a:ln>
        </p:spPr>
      </p:pic>
      <p:sp>
        <p:nvSpPr>
          <p:cNvPr id="2" name="Rectangle 1">
            <a:extLst>
              <a:ext uri="{FF2B5EF4-FFF2-40B4-BE49-F238E27FC236}">
                <a16:creationId xmlns:a16="http://schemas.microsoft.com/office/drawing/2014/main" id="{7B415F1C-E20D-4F7A-9494-34739D3C2F3E}"/>
              </a:ext>
            </a:extLst>
          </p:cNvPr>
          <p:cNvSpPr/>
          <p:nvPr/>
        </p:nvSpPr>
        <p:spPr>
          <a:xfrm>
            <a:off x="6739128" y="478456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BEFBCF6-06DE-4979-AA36-E1CDF432CD5A}"/>
              </a:ext>
            </a:extLst>
          </p:cNvPr>
          <p:cNvSpPr/>
          <p:nvPr/>
        </p:nvSpPr>
        <p:spPr>
          <a:xfrm>
            <a:off x="6739128" y="577361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FF2326-F7FF-445D-A6D9-B8274A40F986}"/>
              </a:ext>
            </a:extLst>
          </p:cNvPr>
          <p:cNvSpPr/>
          <p:nvPr/>
        </p:nvSpPr>
        <p:spPr>
          <a:xfrm>
            <a:off x="3626408" y="27904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C54379-695D-48AE-A6EB-0FCC9994430B}"/>
              </a:ext>
            </a:extLst>
          </p:cNvPr>
          <p:cNvSpPr/>
          <p:nvPr/>
        </p:nvSpPr>
        <p:spPr>
          <a:xfrm>
            <a:off x="4498045" y="3795898"/>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836D15-63BA-4FE2-8D8F-5EFC7FCD62AC}"/>
              </a:ext>
            </a:extLst>
          </p:cNvPr>
          <p:cNvSpPr/>
          <p:nvPr/>
        </p:nvSpPr>
        <p:spPr>
          <a:xfrm>
            <a:off x="274861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8BCDE51-DF68-4581-97EE-469F07216C1B}"/>
              </a:ext>
            </a:extLst>
          </p:cNvPr>
          <p:cNvSpPr/>
          <p:nvPr/>
        </p:nvSpPr>
        <p:spPr>
          <a:xfrm>
            <a:off x="4498045"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9D1A5D-0F95-455C-B19E-3746B51A614F}"/>
              </a:ext>
            </a:extLst>
          </p:cNvPr>
          <p:cNvSpPr/>
          <p:nvPr/>
        </p:nvSpPr>
        <p:spPr>
          <a:xfrm>
            <a:off x="536602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2CEB312-AB78-4EF4-BCA9-9F586CFFFC67}"/>
              </a:ext>
            </a:extLst>
          </p:cNvPr>
          <p:cNvSpPr/>
          <p:nvPr/>
        </p:nvSpPr>
        <p:spPr>
          <a:xfrm>
            <a:off x="3635632" y="569618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1CEE87-B51B-485C-A49B-AAF20459BF45}"/>
              </a:ext>
            </a:extLst>
          </p:cNvPr>
          <p:cNvSpPr/>
          <p:nvPr/>
        </p:nvSpPr>
        <p:spPr>
          <a:xfrm>
            <a:off x="5366020" y="572077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Google Shape;168;p16">
            <a:extLst>
              <a:ext uri="{FF2B5EF4-FFF2-40B4-BE49-F238E27FC236}">
                <a16:creationId xmlns:a16="http://schemas.microsoft.com/office/drawing/2014/main" id="{B40E67C5-2224-4238-A20C-D6BCD555E9F2}"/>
              </a:ext>
            </a:extLst>
          </p:cNvPr>
          <p:cNvSpPr txBox="1"/>
          <p:nvPr/>
        </p:nvSpPr>
        <p:spPr>
          <a:xfrm>
            <a:off x="10104858" y="4768541"/>
            <a:ext cx="1670100" cy="1015632"/>
          </a:xfrm>
          <a:prstGeom prst="rect">
            <a:avLst/>
          </a:prstGeom>
          <a:noFill/>
          <a:ln>
            <a:noFill/>
          </a:ln>
        </p:spPr>
        <p:txBody>
          <a:bodyPr spcFirstLastPara="1" wrap="square" lIns="91425" tIns="91425" rIns="91425" bIns="91425" anchor="t" anchorCtr="0">
            <a:spAutoFit/>
          </a:bodyPr>
          <a:lstStyle/>
          <a:p>
            <a:r>
              <a:rPr lang="en" b="1" dirty="0">
                <a:solidFill>
                  <a:srgbClr val="EF5000"/>
                </a:solidFill>
              </a:rPr>
              <a:t>Algorithm makes 2 mistakes</a:t>
            </a:r>
            <a:endParaRPr b="1" dirty="0">
              <a:solidFill>
                <a:srgbClr val="EF5000"/>
              </a:solidFill>
            </a:endParaRPr>
          </a:p>
        </p:txBody>
      </p:sp>
      <p:sp>
        <p:nvSpPr>
          <p:cNvPr id="57" name="Google Shape;169;p16">
            <a:extLst>
              <a:ext uri="{FF2B5EF4-FFF2-40B4-BE49-F238E27FC236}">
                <a16:creationId xmlns:a16="http://schemas.microsoft.com/office/drawing/2014/main" id="{DC6F1D74-4820-4EDC-AA6F-97632E797979}"/>
              </a:ext>
            </a:extLst>
          </p:cNvPr>
          <p:cNvSpPr txBox="1"/>
          <p:nvPr/>
        </p:nvSpPr>
        <p:spPr>
          <a:xfrm>
            <a:off x="10104833" y="5487841"/>
            <a:ext cx="1670100" cy="1015632"/>
          </a:xfrm>
          <a:prstGeom prst="rect">
            <a:avLst/>
          </a:prstGeom>
          <a:noFill/>
          <a:ln>
            <a:noFill/>
          </a:ln>
        </p:spPr>
        <p:txBody>
          <a:bodyPr spcFirstLastPara="1" wrap="square" lIns="91425" tIns="91425" rIns="91425" bIns="91425" anchor="t" anchorCtr="0">
            <a:spAutoFit/>
          </a:bodyPr>
          <a:lstStyle/>
          <a:p>
            <a:r>
              <a:rPr lang="en" b="1">
                <a:solidFill>
                  <a:srgbClr val="EF5000"/>
                </a:solidFill>
              </a:rPr>
              <a:t>Best expert makes 1 mistake</a:t>
            </a:r>
            <a:endParaRPr b="1">
              <a:solidFill>
                <a:srgbClr val="EF5000"/>
              </a:solidFill>
            </a:endParaRPr>
          </a:p>
        </p:txBody>
      </p:sp>
      <p:sp>
        <p:nvSpPr>
          <p:cNvPr id="4" name="Explosion: 8 Points 3">
            <a:extLst>
              <a:ext uri="{FF2B5EF4-FFF2-40B4-BE49-F238E27FC236}">
                <a16:creationId xmlns:a16="http://schemas.microsoft.com/office/drawing/2014/main" id="{DC9AB562-599D-2989-6604-CE12FDC40012}"/>
              </a:ext>
            </a:extLst>
          </p:cNvPr>
          <p:cNvSpPr/>
          <p:nvPr/>
        </p:nvSpPr>
        <p:spPr>
          <a:xfrm>
            <a:off x="9754012" y="2903865"/>
            <a:ext cx="2378153" cy="1886995"/>
          </a:xfrm>
          <a:prstGeom prst="irregularSeal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Regret</a:t>
            </a:r>
          </a:p>
        </p:txBody>
      </p:sp>
    </p:spTree>
    <p:extLst>
      <p:ext uri="{BB962C8B-B14F-4D97-AF65-F5344CB8AC3E}">
        <p14:creationId xmlns:p14="http://schemas.microsoft.com/office/powerpoint/2010/main" val="421839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animBg="1"/>
      <p:bldP spid="49" grpId="0" animBg="1"/>
      <p:bldP spid="50" grpId="0" animBg="1"/>
      <p:bldP spid="51" grpId="0" animBg="1"/>
      <p:bldP spid="52" grpId="0" animBg="1"/>
      <p:bldP spid="53" grpId="0" animBg="1"/>
      <p:bldP spid="54" grpId="0" animBg="1"/>
      <p:bldP spid="55" grpId="0"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The Online Learning with Experts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a:xfrm>
                <a:off x="838200" y="1690688"/>
                <a:ext cx="10515600" cy="4667250"/>
              </a:xfrm>
            </p:spPr>
            <p:txBody>
              <a:bodyPr>
                <a:normAutofit/>
              </a:bodyPr>
              <a:lstStyle/>
              <a:p>
                <a:r>
                  <a:rPr lang="en-US" b="0" dirty="0"/>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experts who decide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of </a:t>
                </a:r>
                <a14:m>
                  <m:oMath xmlns:m="http://schemas.openxmlformats.org/officeDocument/2006/math">
                    <m:r>
                      <a:rPr lang="en-US" b="0" i="1" smtClean="0">
                        <a:solidFill>
                          <a:srgbClr val="C00000"/>
                        </a:solidFill>
                        <a:latin typeface="Cambria Math" panose="02040503050406030204" pitchFamily="18" charset="0"/>
                      </a:rPr>
                      <m:t>𝑇</m:t>
                    </m:r>
                  </m:oMath>
                </a14:m>
                <a:r>
                  <a:rPr lang="en-US" dirty="0"/>
                  <a:t> days (</a:t>
                </a:r>
                <a14:m>
                  <m:oMath xmlns:m="http://schemas.openxmlformats.org/officeDocument/2006/math">
                    <m:r>
                      <a:rPr lang="en-US" i="1">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𝑇</m:t>
                    </m:r>
                  </m:oMath>
                </a14:m>
                <a:r>
                  <a:rPr lang="en-US" dirty="0"/>
                  <a:t>)</a:t>
                </a:r>
              </a:p>
              <a:p>
                <a:r>
                  <a:rPr lang="en-US" dirty="0"/>
                  <a:t> Algorithm takes advice from experts and predict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day</a:t>
                </a:r>
              </a:p>
              <a:p>
                <a:r>
                  <a:rPr lang="en-US" dirty="0"/>
                  <a:t> Algorithm sees the outcome, which is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t>, of each day and can use this information on future days</a:t>
                </a:r>
              </a:p>
              <a:p>
                <a:r>
                  <a:rPr lang="en-US" dirty="0"/>
                  <a:t> The cost of the algorithm is the number of incorrect predictions</a:t>
                </a:r>
              </a:p>
              <a:p>
                <a:endParaRPr lang="en-US" dirty="0"/>
              </a:p>
              <a:p>
                <a:r>
                  <a:rPr lang="en-US" dirty="0"/>
                  <a:t> Regret is </a:t>
                </a:r>
                <a:r>
                  <a:rPr lang="en-US" dirty="0">
                    <a:solidFill>
                      <a:srgbClr val="FF0000"/>
                    </a:solidFill>
                  </a:rPr>
                  <a:t>(# of mistakes we make - </a:t>
                </a:r>
                <a14:m>
                  <m:oMath xmlns:m="http://schemas.openxmlformats.org/officeDocument/2006/math">
                    <m:r>
                      <a:rPr lang="en-US" i="1">
                        <a:solidFill>
                          <a:srgbClr val="FF0000"/>
                        </a:solidFill>
                        <a:latin typeface="Cambria Math" panose="02040503050406030204" pitchFamily="18" charset="0"/>
                      </a:rPr>
                      <m:t>𝑀</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𝑇</m:t>
                    </m:r>
                  </m:oMath>
                </a14:m>
                <a:r>
                  <a:rPr lang="en-US" dirty="0"/>
                  <a:t>, i.e., the amortized additional cost of the algorithm compared to the cost </a:t>
                </a:r>
                <a14:m>
                  <m:oMath xmlns:m="http://schemas.openxmlformats.org/officeDocument/2006/math">
                    <m:r>
                      <a:rPr lang="en-US" b="0" i="1" smtClean="0">
                        <a:solidFill>
                          <a:srgbClr val="C00000"/>
                        </a:solidFill>
                        <a:latin typeface="Cambria Math" panose="02040503050406030204" pitchFamily="18" charset="0"/>
                      </a:rPr>
                      <m:t>𝑀</m:t>
                    </m:r>
                    <m:r>
                      <a:rPr lang="en-US" b="0" i="1" smtClean="0">
                        <a:latin typeface="Cambria Math" panose="02040503050406030204" pitchFamily="18" charset="0"/>
                      </a:rPr>
                      <m:t> </m:t>
                    </m:r>
                  </m:oMath>
                </a14:m>
                <a:r>
                  <a:rPr lang="en-US" dirty="0"/>
                  <a:t>of the best expert</a:t>
                </a:r>
              </a:p>
            </p:txBody>
          </p:sp>
        </mc:Choice>
        <mc:Fallback xmlns="">
          <p:sp>
            <p:nvSpPr>
              <p:cNvPr id="3" name="Content Placeholder 2">
                <a:extLst>
                  <a:ext uri="{FF2B5EF4-FFF2-40B4-BE49-F238E27FC236}">
                    <a16:creationId xmlns:a16="http://schemas.microsoft.com/office/drawing/2014/main" id="{6ECA1A28-9707-4037-88F8-B854AB988294}"/>
                  </a:ext>
                </a:extLst>
              </p:cNvPr>
              <p:cNvSpPr>
                <a:spLocks noGrp="1" noRot="1" noChangeAspect="1" noMove="1" noResize="1" noEditPoints="1" noAdjustHandles="1" noChangeArrowheads="1" noChangeShapeType="1" noTextEdit="1"/>
              </p:cNvSpPr>
              <p:nvPr>
                <p:ph idx="1"/>
              </p:nvPr>
            </p:nvSpPr>
            <p:spPr>
              <a:xfrm>
                <a:off x="838200" y="1690688"/>
                <a:ext cx="10515600" cy="4667250"/>
              </a:xfrm>
              <a:blipFill>
                <a:blip r:embed="rId2"/>
                <a:stretch>
                  <a:fillRect l="-1043" t="-2089" r="-986" b="-1567"/>
                </a:stretch>
              </a:blipFill>
            </p:spPr>
            <p:txBody>
              <a:bodyPr/>
              <a:lstStyle/>
              <a:p>
                <a:r>
                  <a:rPr lang="en-US">
                    <a:noFill/>
                  </a:rPr>
                  <a:t> </a:t>
                </a:r>
              </a:p>
            </p:txBody>
          </p:sp>
        </mc:Fallback>
      </mc:AlternateContent>
    </p:spTree>
    <p:extLst>
      <p:ext uri="{BB962C8B-B14F-4D97-AF65-F5344CB8AC3E}">
        <p14:creationId xmlns:p14="http://schemas.microsoft.com/office/powerpoint/2010/main" val="6718009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Applications of the Experts Problem</a:t>
            </a:r>
          </a:p>
        </p:txBody>
      </p:sp>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p:txBody>
          <a:bodyPr/>
          <a:lstStyle/>
          <a:p>
            <a:r>
              <a:rPr lang="en-US" b="0" dirty="0"/>
              <a:t> Ensemble learning, e.g., AdaBoost</a:t>
            </a:r>
          </a:p>
          <a:p>
            <a:endParaRPr lang="en-US" dirty="0"/>
          </a:p>
          <a:p>
            <a:endParaRPr lang="en-US" dirty="0"/>
          </a:p>
          <a:p>
            <a:r>
              <a:rPr lang="en-US" dirty="0"/>
              <a:t> Forecast and portfolio optimization</a:t>
            </a:r>
          </a:p>
          <a:p>
            <a:endParaRPr lang="en-US" dirty="0"/>
          </a:p>
          <a:p>
            <a:endParaRPr lang="en-US" dirty="0"/>
          </a:p>
          <a:p>
            <a:r>
              <a:rPr lang="en-US" dirty="0"/>
              <a:t> Special case of online convex optimization</a:t>
            </a:r>
          </a:p>
          <a:p>
            <a:endParaRPr lang="en-US" dirty="0"/>
          </a:p>
        </p:txBody>
      </p:sp>
    </p:spTree>
    <p:extLst>
      <p:ext uri="{BB962C8B-B14F-4D97-AF65-F5344CB8AC3E}">
        <p14:creationId xmlns:p14="http://schemas.microsoft.com/office/powerpoint/2010/main" val="3506540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State-of-the-Art for Unbounded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667251"/>
              </a:xfrm>
            </p:spPr>
            <p:txBody>
              <a:bodyPr>
                <a:normAutofit/>
              </a:bodyPr>
              <a:lstStyle/>
              <a:p>
                <a:r>
                  <a:rPr lang="en-US" dirty="0"/>
                  <a:t> Weighted majority algorithm down-weights each expert that is incorrect on each day and selects the weighted majority as the output </a:t>
                </a:r>
              </a:p>
              <a:p>
                <a:endParaRPr lang="en-US" dirty="0"/>
              </a:p>
              <a:p>
                <a:r>
                  <a:rPr lang="en-US" dirty="0"/>
                  <a:t> Weighted majority algorithm gets </a:t>
                </a:r>
                <a14:m>
                  <m:oMath xmlns:m="http://schemas.openxmlformats.org/officeDocument/2006/math">
                    <m:r>
                      <a:rPr lang="en-US" b="0" i="0"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𝑂</m:t>
                        </m:r>
                        <m:r>
                          <a:rPr lang="en-US">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r>
                          <a:rPr lang="en-US" b="0" i="0"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num>
                      <m:den>
                        <m:r>
                          <a:rPr lang="en-US" b="0" i="1" smtClean="0">
                            <a:solidFill>
                              <a:srgbClr val="C00000"/>
                            </a:solidFill>
                            <a:latin typeface="Cambria Math" panose="02040503050406030204" pitchFamily="18" charset="0"/>
                          </a:rPr>
                          <m:t>𝜀</m:t>
                        </m:r>
                      </m:den>
                    </m:f>
                  </m:oMath>
                </a14:m>
                <a:r>
                  <a:rPr lang="en-US" dirty="0">
                    <a:solidFill>
                      <a:srgbClr val="C00000"/>
                    </a:solidFill>
                  </a:rPr>
                  <a:t>  </a:t>
                </a:r>
                <a:r>
                  <a:rPr lang="en-US" dirty="0"/>
                  <a:t>total mistakes </a:t>
                </a:r>
              </a:p>
              <a:p>
                <a:endParaRPr lang="en-US" dirty="0"/>
              </a:p>
              <a:p>
                <a:r>
                  <a:rPr lang="en-US" dirty="0"/>
                  <a:t> Randomized weighted majority algorithm randomly follows each expert with probability proportional to the weight of the expert</a:t>
                </a:r>
              </a:p>
              <a:p>
                <a:r>
                  <a:rPr lang="en-US" dirty="0"/>
                  <a:t> Randomized weighted majority algorithm achieves regret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e>
                    </m:d>
                  </m:oMath>
                </a14:m>
                <a:endParaRPr lang="en-US" dirty="0"/>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043" t="-2089" r="-1855"/>
                </a:stretch>
              </a:blipFill>
            </p:spPr>
            <p:txBody>
              <a:bodyPr/>
              <a:lstStyle/>
              <a:p>
                <a:r>
                  <a:rPr lang="en-US">
                    <a:noFill/>
                  </a:rPr>
                  <a:t> </a:t>
                </a:r>
              </a:p>
            </p:txBody>
          </p:sp>
        </mc:Fallback>
      </mc:AlternateContent>
    </p:spTree>
    <p:extLst>
      <p:ext uri="{BB962C8B-B14F-4D97-AF65-F5344CB8AC3E}">
        <p14:creationId xmlns:p14="http://schemas.microsoft.com/office/powerpoint/2010/main" val="1763135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Memory Bounds for the Expert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These algorithms require </a:t>
                </a:r>
                <a14:m>
                  <m:oMath xmlns:m="http://schemas.openxmlformats.org/officeDocument/2006/math">
                    <m:r>
                      <m:rPr>
                        <m:sty m:val="p"/>
                      </m:rPr>
                      <a:rPr lang="en-US" b="0" i="0" smtClean="0">
                        <a:solidFill>
                          <a:srgbClr val="C00000"/>
                        </a:solidFill>
                        <a:latin typeface="Cambria Math" panose="02040503050406030204" pitchFamily="18" charset="0"/>
                      </a:rPr>
                      <m:t>Ω</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memory to maintain weights for each expert – but what if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is very large and we want sublinear space?</a:t>
                </a:r>
              </a:p>
              <a:p>
                <a:endParaRPr lang="en-US" dirty="0"/>
              </a:p>
              <a:p>
                <a:r>
                  <a:rPr lang="en-US" dirty="0"/>
                  <a:t> Can use no memory and just randomly guess each day – still good if the best expert makes a lot of mistakes but bad if the best expert makes very few mistakes</a:t>
                </a:r>
              </a:p>
              <a:p>
                <a:endParaRPr lang="en-US" dirty="0"/>
              </a:p>
              <a:p>
                <a:r>
                  <a:rPr lang="en-US" dirty="0"/>
                  <a:t> What are the space/accuracy tradeoffs for the online learning with experts problem?</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279" r="-986"/>
                </a:stretch>
              </a:blipFill>
            </p:spPr>
            <p:txBody>
              <a:bodyPr/>
              <a:lstStyle/>
              <a:p>
                <a:r>
                  <a:rPr lang="en-US">
                    <a:noFill/>
                  </a:rPr>
                  <a:t> </a:t>
                </a:r>
              </a:p>
            </p:txBody>
          </p:sp>
        </mc:Fallback>
      </mc:AlternateContent>
    </p:spTree>
    <p:extLst>
      <p:ext uri="{BB962C8B-B14F-4D97-AF65-F5344CB8AC3E}">
        <p14:creationId xmlns:p14="http://schemas.microsoft.com/office/powerpoint/2010/main" val="262775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48DD8D-6DB5-B0BF-1B84-D79B3A5D29FA}"/>
              </a:ext>
            </a:extLst>
          </p:cNvPr>
          <p:cNvSpPr/>
          <p:nvPr/>
        </p:nvSpPr>
        <p:spPr>
          <a:xfrm>
            <a:off x="3737181" y="2164697"/>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B2E8EF2-A410-0D18-A938-0090700097AD}"/>
                  </a:ext>
                </a:extLst>
              </p:cNvPr>
              <p:cNvSpPr/>
              <p:nvPr/>
            </p:nvSpPr>
            <p:spPr>
              <a:xfrm>
                <a:off x="3727213" y="2986826"/>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4" name="Rectangle 3">
                <a:extLst>
                  <a:ext uri="{FF2B5EF4-FFF2-40B4-BE49-F238E27FC236}">
                    <a16:creationId xmlns:a16="http://schemas.microsoft.com/office/drawing/2014/main" id="{CB2E8EF2-A410-0D18-A938-0090700097AD}"/>
                  </a:ext>
                </a:extLst>
              </p:cNvPr>
              <p:cNvSpPr>
                <a:spLocks noRot="1" noChangeAspect="1" noMove="1" noResize="1" noEditPoints="1" noAdjustHandles="1" noChangeArrowheads="1" noChangeShapeType="1" noTextEdit="1"/>
              </p:cNvSpPr>
              <p:nvPr/>
            </p:nvSpPr>
            <p:spPr>
              <a:xfrm>
                <a:off x="3727213" y="2986826"/>
                <a:ext cx="3679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FF5CFF8-DB9E-CAA4-79C0-B1B5FFD6CA60}"/>
                  </a:ext>
                </a:extLst>
              </p:cNvPr>
              <p:cNvSpPr/>
              <p:nvPr/>
            </p:nvSpPr>
            <p:spPr>
              <a:xfrm>
                <a:off x="4194832" y="3902769"/>
                <a:ext cx="5790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FFF5CFF8-DB9E-CAA4-79C0-B1B5FFD6CA60}"/>
                  </a:ext>
                </a:extLst>
              </p:cNvPr>
              <p:cNvSpPr>
                <a:spLocks noRot="1" noChangeAspect="1" noMove="1" noResize="1" noEditPoints="1" noAdjustHandles="1" noChangeArrowheads="1" noChangeShapeType="1" noTextEdit="1"/>
              </p:cNvSpPr>
              <p:nvPr/>
            </p:nvSpPr>
            <p:spPr>
              <a:xfrm>
                <a:off x="4194832" y="3902769"/>
                <a:ext cx="579005" cy="584775"/>
              </a:xfrm>
              <a:prstGeom prst="rect">
                <a:avLst/>
              </a:prstGeom>
              <a:blipFill>
                <a:blip r:embed="rId1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4BD9832-9CF4-CDE5-04C4-F2EA984736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13215465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 </a:t>
            </a:r>
            <a:r>
              <a:rPr lang="en-US" dirty="0">
                <a:solidFill>
                  <a:srgbClr val="7030A0"/>
                </a:solidFill>
              </a:rPr>
              <a:t>[SWX</a:t>
            </a:r>
            <a:r>
              <a:rPr lang="en-US" dirty="0">
                <a:solidFill>
                  <a:srgbClr val="FF0000"/>
                </a:solidFill>
              </a:rPr>
              <a:t>Z</a:t>
            </a:r>
            <a:r>
              <a:rPr lang="en-US" dirty="0">
                <a:solidFill>
                  <a:srgbClr val="7030A0"/>
                </a:solidFill>
              </a:rPr>
              <a:t>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Any algorithm that achieves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regret with probability at least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3</m:t>
                        </m:r>
                      </m:num>
                      <m:den>
                        <m:r>
                          <a:rPr lang="en-US" b="0" i="1" smtClean="0">
                            <a:solidFill>
                              <a:srgbClr val="C00000"/>
                            </a:solidFill>
                            <a:latin typeface="Cambria Math" panose="02040503050406030204" pitchFamily="18" charset="0"/>
                          </a:rPr>
                          <m:t>4</m:t>
                        </m:r>
                      </m:den>
                    </m:f>
                  </m:oMath>
                </a14:m>
                <a:r>
                  <a:rPr lang="en-US" dirty="0">
                    <a:solidFill>
                      <a:srgbClr val="C00000"/>
                    </a:solidFill>
                  </a:rPr>
                  <a:t> </a:t>
                </a:r>
                <a:r>
                  <a:rPr lang="en-US" dirty="0"/>
                  <a:t>must use </a:t>
                </a:r>
                <a14:m>
                  <m:oMath xmlns:m="http://schemas.openxmlformats.org/officeDocument/2006/math">
                    <m:r>
                      <m:rPr>
                        <m:sty m:val="p"/>
                      </m:rPr>
                      <a:rPr lang="en-US" b="0" i="0" smtClean="0">
                        <a:solidFill>
                          <a:srgbClr val="C00000"/>
                        </a:solidFill>
                        <a:latin typeface="Cambria Math" panose="02040503050406030204" pitchFamily="18" charset="0"/>
                      </a:rPr>
                      <m:t>Ω</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e>
                    </m:d>
                  </m:oMath>
                </a14:m>
                <a:r>
                  <a:rPr lang="en-US" dirty="0"/>
                  <a:t> space</a:t>
                </a:r>
              </a:p>
              <a:p>
                <a:endParaRPr lang="en-US" dirty="0"/>
              </a:p>
              <a:p>
                <a:r>
                  <a:rPr lang="en-US" dirty="0"/>
                  <a:t> Lower bound holds for arbitrary-order, random-order, and </a:t>
                </a:r>
                <a:r>
                  <a:rPr lang="en-US" dirty="0" err="1"/>
                  <a:t>i.i.d.</a:t>
                </a:r>
                <a:r>
                  <a:rPr lang="en-US" dirty="0"/>
                  <a:t> streams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85"/>
                </a:stretch>
              </a:blipFill>
            </p:spPr>
            <p:txBody>
              <a:bodyPr/>
              <a:lstStyle/>
              <a:p>
                <a:r>
                  <a:rPr lang="en-US">
                    <a:noFill/>
                  </a:rPr>
                  <a:t> </a:t>
                </a:r>
              </a:p>
            </p:txBody>
          </p:sp>
        </mc:Fallback>
      </mc:AlternateContent>
    </p:spTree>
    <p:extLst>
      <p:ext uri="{BB962C8B-B14F-4D97-AF65-F5344CB8AC3E}">
        <p14:creationId xmlns:p14="http://schemas.microsoft.com/office/powerpoint/2010/main" val="268840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F16EC7-FFD6-6EC2-6955-7EE396707CA8}"/>
                  </a:ext>
                </a:extLst>
              </p:cNvPr>
              <p:cNvSpPr>
                <a:spLocks noGrp="1"/>
              </p:cNvSpPr>
              <p:nvPr>
                <p:ph idx="1"/>
              </p:nvPr>
            </p:nvSpPr>
            <p:spPr>
              <a:xfrm>
                <a:off x="838200" y="1825624"/>
                <a:ext cx="10515600" cy="4489451"/>
              </a:xfrm>
            </p:spPr>
            <p:txBody>
              <a:bodyPr>
                <a:normAutofit fontScale="92500" lnSpcReduction="10000"/>
              </a:bodyPr>
              <a:lstStyle/>
              <a:p>
                <a:r>
                  <a:rPr lang="en-US" dirty="0"/>
                  <a:t> There exists an algorithm that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 and achieves expected regret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8</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in the </a:t>
                </a:r>
                <a:r>
                  <a:rPr lang="en-US" dirty="0">
                    <a:solidFill>
                      <a:srgbClr val="00B050"/>
                    </a:solidFill>
                  </a:rPr>
                  <a:t>random-order model</a:t>
                </a:r>
              </a:p>
              <a:p>
                <a:endParaRPr lang="en-US" dirty="0"/>
              </a:p>
              <a:p>
                <a:r>
                  <a:rPr lang="en-US" dirty="0"/>
                  <a:t> The algorithm is almost-tight with the space lower bounds and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best-expert</a:t>
                </a:r>
              </a:p>
              <a:p>
                <a:endParaRPr lang="en-US" dirty="0"/>
              </a:p>
              <a:p>
                <a:r>
                  <a:rPr lang="en-US" dirty="0"/>
                  <a:t> Can achieve regret almost matching randomized weighted majority</a:t>
                </a:r>
              </a:p>
              <a:p>
                <a:endParaRPr lang="en-US" dirty="0"/>
              </a:p>
              <a:p>
                <a:r>
                  <a:rPr lang="en-US" dirty="0"/>
                  <a:t> Result extends to general costs in </a:t>
                </a:r>
                <a14:m>
                  <m:oMath xmlns:m="http://schemas.openxmlformats.org/officeDocument/2006/math">
                    <m: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𝜌</m:t>
                    </m:r>
                    <m:r>
                      <a:rPr lang="en-US" b="0" i="1" smtClean="0">
                        <a:solidFill>
                          <a:srgbClr val="C00000"/>
                        </a:solidFill>
                        <a:latin typeface="Cambria Math" panose="02040503050406030204" pitchFamily="18" charset="0"/>
                      </a:rPr>
                      <m:t>]</m:t>
                    </m:r>
                  </m:oMath>
                </a14:m>
                <a:r>
                  <a:rPr lang="en-US" dirty="0"/>
                  <a:t> with expected regret </a:t>
                </a:r>
                <a14:m>
                  <m:oMath xmlns:m="http://schemas.openxmlformats.org/officeDocument/2006/math">
                    <m:r>
                      <a:rPr lang="en-US" b="0" i="1" smtClean="0">
                        <a:solidFill>
                          <a:srgbClr val="C00000"/>
                        </a:solidFill>
                        <a:latin typeface="Cambria Math" panose="02040503050406030204" pitchFamily="18" charset="0"/>
                      </a:rPr>
                      <m:t>𝜌𝛿</m:t>
                    </m:r>
                  </m:oMath>
                </a14:m>
                <a:endParaRPr lang="en-US" dirty="0"/>
              </a:p>
            </p:txBody>
          </p:sp>
        </mc:Choice>
        <mc:Fallback xmlns="">
          <p:sp>
            <p:nvSpPr>
              <p:cNvPr id="6" name="Content Placeholder 2">
                <a:extLst>
                  <a:ext uri="{FF2B5EF4-FFF2-40B4-BE49-F238E27FC236}">
                    <a16:creationId xmlns:a16="http://schemas.microsoft.com/office/drawing/2014/main" id="{93F16EC7-FFD6-6EC2-6955-7EE396707CA8}"/>
                  </a:ext>
                </a:extLst>
              </p:cNvPr>
              <p:cNvSpPr>
                <a:spLocks noGrp="1" noRot="1" noChangeAspect="1" noMove="1" noResize="1" noEditPoints="1" noAdjustHandles="1" noChangeArrowheads="1" noChangeShapeType="1" noTextEdit="1"/>
              </p:cNvSpPr>
              <p:nvPr>
                <p:ph idx="1"/>
              </p:nvPr>
            </p:nvSpPr>
            <p:spPr>
              <a:xfrm>
                <a:off x="838200" y="1825624"/>
                <a:ext cx="10515600" cy="4489451"/>
              </a:xfrm>
              <a:blipFill>
                <a:blip r:embed="rId2"/>
                <a:stretch>
                  <a:fillRect l="-928" t="-814" r="-1565"/>
                </a:stretch>
              </a:blipFill>
            </p:spPr>
            <p:txBody>
              <a:bodyPr/>
              <a:lstStyle/>
              <a:p>
                <a:r>
                  <a:rPr lang="en-US">
                    <a:noFill/>
                  </a:rPr>
                  <a:t> </a:t>
                </a:r>
              </a:p>
            </p:txBody>
          </p:sp>
        </mc:Fallback>
      </mc:AlternateContent>
    </p:spTree>
    <p:extLst>
      <p:ext uri="{BB962C8B-B14F-4D97-AF65-F5344CB8AC3E}">
        <p14:creationId xmlns:p14="http://schemas.microsoft.com/office/powerpoint/2010/main" val="2240278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For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num>
                      <m:den>
                        <m:r>
                          <a:rPr lang="en-US" b="0" i="1" smtClean="0">
                            <a:solidFill>
                              <a:srgbClr val="C00000"/>
                            </a:solidFill>
                            <a:latin typeface="Cambria Math" panose="02040503050406030204" pitchFamily="18" charset="0"/>
                          </a:rPr>
                          <m:t>1280</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 </m:t>
                        </m:r>
                      </m:den>
                    </m:f>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128</m:t>
                            </m:r>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there exists an algorithm that uses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𝑇</m:t>
                            </m:r>
                          </m:den>
                        </m:f>
                      </m:e>
                    </m:d>
                  </m:oMath>
                </a14:m>
                <a:r>
                  <a:rPr lang="en-US" dirty="0"/>
                  <a:t> space and achieves regret </a:t>
                </a:r>
                <a14:m>
                  <m:oMath xmlns:m="http://schemas.openxmlformats.org/officeDocument/2006/math">
                    <m:r>
                      <a:rPr lang="en-US" b="0" i="1" smtClean="0">
                        <a:solidFill>
                          <a:srgbClr val="C00000"/>
                        </a:solidFill>
                        <a:latin typeface="Cambria Math" panose="02040503050406030204" pitchFamily="18" charset="0"/>
                      </a:rPr>
                      <m:t>𝛿</m:t>
                    </m:r>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4</m:t>
                        </m:r>
                      </m:num>
                      <m:den>
                        <m:r>
                          <a:rPr lang="en-US" b="0" i="1" smtClean="0">
                            <a:solidFill>
                              <a:srgbClr val="C00000"/>
                            </a:solidFill>
                            <a:latin typeface="Cambria Math" panose="02040503050406030204" pitchFamily="18" charset="0"/>
                          </a:rPr>
                          <m:t>5</m:t>
                        </m:r>
                      </m:den>
                    </m:f>
                  </m:oMath>
                </a14:m>
                <a:endParaRPr lang="en-US" dirty="0">
                  <a:solidFill>
                    <a:srgbClr val="C00000"/>
                  </a:solidFill>
                </a:endParaRPr>
              </a:p>
              <a:p>
                <a:endParaRPr lang="en-US" dirty="0">
                  <a:solidFill>
                    <a:srgbClr val="C00000"/>
                  </a:solidFill>
                </a:endParaRPr>
              </a:p>
              <a:p>
                <a:r>
                  <a:rPr lang="en-US" dirty="0"/>
                  <a:t> The algorithm *beats* the lower bounds, showing that the hardness comes from the best expert making a “lot” of mistakes </a:t>
                </a:r>
              </a:p>
              <a:p>
                <a:r>
                  <a:rPr lang="en-US" dirty="0"/>
                  <a:t> Can achieve regret almost matching randomized weighted majority</a:t>
                </a:r>
              </a:p>
              <a:p>
                <a:r>
                  <a:rPr lang="en-US" dirty="0"/>
                  <a:t> The algorithm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 expert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r="-348" b="-3561"/>
                </a:stretch>
              </a:blipFill>
            </p:spPr>
            <p:txBody>
              <a:bodyPr/>
              <a:lstStyle/>
              <a:p>
                <a:r>
                  <a:rPr lang="en-US">
                    <a:noFill/>
                  </a:rPr>
                  <a:t> </a:t>
                </a:r>
              </a:p>
            </p:txBody>
          </p:sp>
        </mc:Fallback>
      </mc:AlternateContent>
    </p:spTree>
    <p:extLst>
      <p:ext uri="{BB962C8B-B14F-4D97-AF65-F5344CB8AC3E}">
        <p14:creationId xmlns:p14="http://schemas.microsoft.com/office/powerpoint/2010/main" val="37749748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Subsequent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t>
            </a:r>
            <a:r>
              <a:rPr lang="en-US" dirty="0">
                <a:solidFill>
                  <a:srgbClr val="7030A0"/>
                </a:solidFill>
              </a:rPr>
              <a:t>[PZ23]</a:t>
            </a:r>
            <a:r>
              <a:rPr lang="en-US" dirty="0"/>
              <a:t> achieved the first sublinear space algorithm for arbitrary-order streams without any assumptions on the best expert</a:t>
            </a:r>
          </a:p>
          <a:p>
            <a:r>
              <a:rPr lang="en-US" dirty="0"/>
              <a:t> Subsequently improved by </a:t>
            </a:r>
            <a:r>
              <a:rPr lang="en-US" dirty="0">
                <a:solidFill>
                  <a:srgbClr val="7030A0"/>
                </a:solidFill>
              </a:rPr>
              <a:t>[PR23] </a:t>
            </a:r>
            <a:r>
              <a:rPr lang="en-US" dirty="0"/>
              <a:t>to upper bounds tight with our lower bounds</a:t>
            </a:r>
          </a:p>
          <a:p>
            <a:r>
              <a:rPr lang="en-US" dirty="0"/>
              <a:t> </a:t>
            </a:r>
            <a:r>
              <a:rPr lang="en-US" dirty="0">
                <a:solidFill>
                  <a:srgbClr val="7030A0"/>
                </a:solidFill>
              </a:rPr>
              <a:t>[WZ</a:t>
            </a:r>
            <a:r>
              <a:rPr lang="en-US" dirty="0">
                <a:solidFill>
                  <a:srgbClr val="FF0000"/>
                </a:solidFill>
              </a:rPr>
              <a:t>Z</a:t>
            </a:r>
            <a:r>
              <a:rPr lang="en-US" dirty="0">
                <a:solidFill>
                  <a:srgbClr val="7030A0"/>
                </a:solidFill>
              </a:rPr>
              <a:t>23]</a:t>
            </a:r>
            <a:r>
              <a:rPr lang="en-US" dirty="0"/>
              <a:t> showed that the “natural” deterministic algorithm is the best possible for deterministic algorithms</a:t>
            </a:r>
          </a:p>
        </p:txBody>
      </p:sp>
    </p:spTree>
    <p:extLst>
      <p:ext uri="{BB962C8B-B14F-4D97-AF65-F5344CB8AC3E}">
        <p14:creationId xmlns:p14="http://schemas.microsoft.com/office/powerpoint/2010/main" val="1360203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Learning-augmented algorithms for online linear and semidefinite programming </a:t>
            </a:r>
            <a:r>
              <a:rPr lang="en-US" dirty="0">
                <a:solidFill>
                  <a:srgbClr val="7030A0"/>
                </a:solidFill>
              </a:rPr>
              <a:t>[GLSS</a:t>
            </a:r>
            <a:r>
              <a:rPr lang="en-US" dirty="0">
                <a:solidFill>
                  <a:srgbClr val="FF0000"/>
                </a:solidFill>
              </a:rPr>
              <a:t>Z</a:t>
            </a:r>
            <a:r>
              <a:rPr lang="en-US" dirty="0">
                <a:solidFill>
                  <a:srgbClr val="7030A0"/>
                </a:solidFill>
              </a:rPr>
              <a:t>17]</a:t>
            </a:r>
            <a:r>
              <a:rPr lang="en-US" dirty="0"/>
              <a:t>, </a:t>
            </a:r>
          </a:p>
          <a:p>
            <a:r>
              <a:rPr lang="en-US" dirty="0"/>
              <a:t>Algorithms robust to noisy input for detection of repetitive structure, such as alignments </a:t>
            </a:r>
            <a:r>
              <a:rPr lang="en-US" dirty="0">
                <a:solidFill>
                  <a:srgbClr val="7030A0"/>
                </a:solidFill>
              </a:rPr>
              <a:t>[GS</a:t>
            </a:r>
            <a:r>
              <a:rPr lang="en-US" dirty="0">
                <a:solidFill>
                  <a:srgbClr val="FF0000"/>
                </a:solidFill>
              </a:rPr>
              <a:t>Z</a:t>
            </a:r>
            <a:r>
              <a:rPr lang="en-US" dirty="0">
                <a:solidFill>
                  <a:srgbClr val="7030A0"/>
                </a:solidFill>
              </a:rPr>
              <a:t>17]</a:t>
            </a:r>
            <a:r>
              <a:rPr lang="en-US" dirty="0"/>
              <a:t>, palindromic structure </a:t>
            </a:r>
            <a:r>
              <a:rPr lang="en-US" dirty="0">
                <a:solidFill>
                  <a:srgbClr val="7030A0"/>
                </a:solidFill>
              </a:rPr>
              <a:t>[GS</a:t>
            </a:r>
            <a:r>
              <a:rPr lang="en-US" dirty="0">
                <a:solidFill>
                  <a:srgbClr val="FF0000"/>
                </a:solidFill>
              </a:rPr>
              <a:t>Z</a:t>
            </a:r>
            <a:r>
              <a:rPr lang="en-US" dirty="0">
                <a:solidFill>
                  <a:srgbClr val="7030A0"/>
                </a:solidFill>
              </a:rPr>
              <a:t>17]</a:t>
            </a:r>
            <a:r>
              <a:rPr lang="en-US" dirty="0"/>
              <a:t>, periodicity </a:t>
            </a:r>
            <a:r>
              <a:rPr lang="en-US" dirty="0">
                <a:solidFill>
                  <a:srgbClr val="7030A0"/>
                </a:solidFill>
              </a:rPr>
              <a:t>[EGS</a:t>
            </a:r>
            <a:r>
              <a:rPr lang="en-US" dirty="0">
                <a:solidFill>
                  <a:srgbClr val="FF0000"/>
                </a:solidFill>
              </a:rPr>
              <a:t>Z</a:t>
            </a:r>
            <a:r>
              <a:rPr lang="en-US" dirty="0">
                <a:solidFill>
                  <a:srgbClr val="7030A0"/>
                </a:solidFill>
              </a:rPr>
              <a:t>17], [EGS</a:t>
            </a:r>
            <a:r>
              <a:rPr lang="en-US" dirty="0">
                <a:solidFill>
                  <a:srgbClr val="FF0000"/>
                </a:solidFill>
              </a:rPr>
              <a:t>Z</a:t>
            </a:r>
            <a:r>
              <a:rPr lang="en-US" dirty="0">
                <a:solidFill>
                  <a:srgbClr val="7030A0"/>
                </a:solidFill>
              </a:rPr>
              <a:t>18]</a:t>
            </a:r>
            <a:endParaRPr lang="en-US" dirty="0"/>
          </a:p>
          <a:p>
            <a:r>
              <a:rPr lang="en-US" dirty="0"/>
              <a:t>Non-adaptive adaptive sampling on data streams </a:t>
            </a:r>
            <a:r>
              <a:rPr lang="en-US" dirty="0">
                <a:solidFill>
                  <a:srgbClr val="7030A0"/>
                </a:solidFill>
              </a:rPr>
              <a:t>[MRW</a:t>
            </a:r>
            <a:r>
              <a:rPr lang="en-US" dirty="0">
                <a:solidFill>
                  <a:srgbClr val="FF0000"/>
                </a:solidFill>
              </a:rPr>
              <a:t>Z</a:t>
            </a:r>
            <a:r>
              <a:rPr lang="en-US" dirty="0">
                <a:solidFill>
                  <a:srgbClr val="7030A0"/>
                </a:solidFill>
              </a:rPr>
              <a:t>20]</a:t>
            </a:r>
            <a:r>
              <a:rPr lang="en-US" dirty="0"/>
              <a:t> for data summarization problems such as volume maximization, projective clustering, column/row subset selection, subspace approximation</a:t>
            </a:r>
          </a:p>
          <a:p>
            <a:r>
              <a:rPr lang="en-US" dirty="0"/>
              <a:t>Network monitoring algorithms to detect high packet loss, high round trip time, high retransmissions, high out-of-order packets </a:t>
            </a:r>
            <a:r>
              <a:rPr lang="en-US" dirty="0">
                <a:solidFill>
                  <a:srgbClr val="7030A0"/>
                </a:solidFill>
              </a:rPr>
              <a:t>[L</a:t>
            </a:r>
            <a:r>
              <a:rPr lang="en-US" dirty="0">
                <a:solidFill>
                  <a:srgbClr val="FF0000"/>
                </a:solidFill>
              </a:rPr>
              <a:t>Z</a:t>
            </a:r>
            <a:r>
              <a:rPr lang="en-US" dirty="0">
                <a:solidFill>
                  <a:srgbClr val="7030A0"/>
                </a:solidFill>
              </a:rPr>
              <a:t>RBR20]</a:t>
            </a:r>
            <a:r>
              <a:rPr lang="en-US" dirty="0"/>
              <a:t> </a:t>
            </a:r>
          </a:p>
        </p:txBody>
      </p:sp>
    </p:spTree>
    <p:extLst>
      <p:ext uri="{BB962C8B-B14F-4D97-AF65-F5344CB8AC3E}">
        <p14:creationId xmlns:p14="http://schemas.microsoft.com/office/powerpoint/2010/main" val="156441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DF4D3A-3D08-7B3E-9014-BCDFA34A7C22}"/>
              </a:ext>
            </a:extLst>
          </p:cNvPr>
          <p:cNvPicPr>
            <a:picLocks noChangeAspect="1"/>
          </p:cNvPicPr>
          <p:nvPr/>
        </p:nvPicPr>
        <p:blipFill>
          <a:blip r:embed="rId3"/>
          <a:stretch>
            <a:fillRect/>
          </a:stretch>
        </p:blipFill>
        <p:spPr>
          <a:xfrm>
            <a:off x="109979" y="113755"/>
            <a:ext cx="11972041" cy="2319060"/>
          </a:xfrm>
          <a:prstGeom prst="rect">
            <a:avLst/>
          </a:prstGeom>
        </p:spPr>
      </p:pic>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321" y="2411169"/>
            <a:ext cx="8543679" cy="4446831"/>
          </a:xfrm>
          <a:prstGeom prst="rect">
            <a:avLst/>
          </a:prstGeom>
        </p:spPr>
      </p:pic>
      <p:pic>
        <p:nvPicPr>
          <p:cNvPr id="15" name="Picture 14">
            <a:extLst>
              <a:ext uri="{FF2B5EF4-FFF2-40B4-BE49-F238E27FC236}">
                <a16:creationId xmlns:a16="http://schemas.microsoft.com/office/drawing/2014/main" id="{CFCED479-618A-E4C8-0F25-6DEA2F1D944C}"/>
              </a:ext>
            </a:extLst>
          </p:cNvPr>
          <p:cNvPicPr>
            <a:picLocks noChangeAspect="1"/>
          </p:cNvPicPr>
          <p:nvPr/>
        </p:nvPicPr>
        <p:blipFill>
          <a:blip r:embed="rId5"/>
          <a:stretch>
            <a:fillRect/>
          </a:stretch>
        </p:blipFill>
        <p:spPr>
          <a:xfrm>
            <a:off x="0" y="2794915"/>
            <a:ext cx="3694291" cy="3700984"/>
          </a:xfrm>
          <a:prstGeom prst="rect">
            <a:avLst/>
          </a:prstGeom>
        </p:spPr>
      </p:pic>
    </p:spTree>
    <p:extLst>
      <p:ext uri="{BB962C8B-B14F-4D97-AF65-F5344CB8AC3E}">
        <p14:creationId xmlns:p14="http://schemas.microsoft.com/office/powerpoint/2010/main" val="260621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7030A0"/>
                    </a:solidFill>
                  </a:rPr>
                  <a:t>[KNW10],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569092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101820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2655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B645B-0CE0-122D-5263-72969E106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44" y="245097"/>
            <a:ext cx="7747686" cy="6367806"/>
          </a:xfrm>
          <a:prstGeom prst="rect">
            <a:avLst/>
          </a:prstGeom>
        </p:spPr>
      </p:pic>
    </p:spTree>
    <p:extLst>
      <p:ext uri="{BB962C8B-B14F-4D97-AF65-F5344CB8AC3E}">
        <p14:creationId xmlns:p14="http://schemas.microsoft.com/office/powerpoint/2010/main" val="919944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442219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33039918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24606992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3</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r>
                      <a:rPr lang="en-US" sz="3200" b="0" i="0"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8" name="Rectangle 7">
                <a:extLst>
                  <a:ext uri="{FF2B5EF4-FFF2-40B4-BE49-F238E27FC236}">
                    <a16:creationId xmlns:a16="http://schemas.microsoft.com/office/drawing/2014/main" id="{355765A4-801C-4B61-8705-C2FCF15FAAE5}"/>
                  </a:ext>
                </a:extLst>
              </p:cNvPr>
              <p:cNvSpPr>
                <a:spLocks noRot="1" noChangeAspect="1" noMove="1" noResize="1" noEditPoints="1" noAdjustHandles="1" noChangeArrowheads="1" noChangeShapeType="1" noTextEdit="1"/>
              </p:cNvSpPr>
              <p:nvPr/>
            </p:nvSpPr>
            <p:spPr>
              <a:xfrm>
                <a:off x="3568700" y="5829003"/>
                <a:ext cx="5054600" cy="790088"/>
              </a:xfrm>
              <a:prstGeom prst="rect">
                <a:avLst/>
              </a:prstGeom>
              <a:blipFill>
                <a:blip r:embed="rId6"/>
                <a:stretch>
                  <a:fillRect l="-3012" b="-11538"/>
                </a:stretch>
              </a:blipFill>
            </p:spPr>
            <p:txBody>
              <a:bodyPr/>
              <a:lstStyle/>
              <a:p>
                <a:r>
                  <a:rPr lang="en-US">
                    <a:noFill/>
                  </a:rPr>
                  <a:t> </a:t>
                </a:r>
              </a:p>
            </p:txBody>
          </p:sp>
        </mc:Fallback>
      </mc:AlternateContent>
    </p:spTree>
    <p:extLst>
      <p:ext uri="{BB962C8B-B14F-4D97-AF65-F5344CB8AC3E}">
        <p14:creationId xmlns:p14="http://schemas.microsoft.com/office/powerpoint/2010/main" val="880846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44B142-355A-C8B2-71C0-7E5AE5DC0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801" y="4441762"/>
            <a:ext cx="1837022" cy="1837022"/>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D763981-F344-439E-2987-5ECBADA6F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437" y="4667734"/>
            <a:ext cx="808066" cy="1611050"/>
          </a:xfrm>
          <a:prstGeom prst="rect">
            <a:avLst/>
          </a:prstGeom>
        </p:spPr>
      </p:pic>
      <p:pic>
        <p:nvPicPr>
          <p:cNvPr id="11" name="Picture 10">
            <a:extLst>
              <a:ext uri="{FF2B5EF4-FFF2-40B4-BE49-F238E27FC236}">
                <a16:creationId xmlns:a16="http://schemas.microsoft.com/office/drawing/2014/main" id="{FAB89CAC-872C-F067-627D-982160509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7199" y="4667734"/>
            <a:ext cx="1045162" cy="1611050"/>
          </a:xfrm>
          <a:prstGeom prst="rect">
            <a:avLst/>
          </a:prstGeom>
        </p:spPr>
      </p:pic>
      <p:pic>
        <p:nvPicPr>
          <p:cNvPr id="14" name="Picture 13">
            <a:extLst>
              <a:ext uri="{FF2B5EF4-FFF2-40B4-BE49-F238E27FC236}">
                <a16:creationId xmlns:a16="http://schemas.microsoft.com/office/drawing/2014/main" id="{41416AE6-EBB9-E3EE-61CA-81A842CBDF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721" y="4667735"/>
            <a:ext cx="1454040" cy="1611050"/>
          </a:xfrm>
          <a:prstGeom prst="rect">
            <a:avLst/>
          </a:prstGeom>
        </p:spPr>
      </p:pic>
      <p:pic>
        <p:nvPicPr>
          <p:cNvPr id="15" name="Picture 14">
            <a:extLst>
              <a:ext uri="{FF2B5EF4-FFF2-40B4-BE49-F238E27FC236}">
                <a16:creationId xmlns:a16="http://schemas.microsoft.com/office/drawing/2014/main" id="{B549D460-1E48-5F86-7EE3-85D7033AA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259" y="4667733"/>
            <a:ext cx="808066" cy="1611050"/>
          </a:xfrm>
          <a:prstGeom prst="rect">
            <a:avLst/>
          </a:prstGeom>
        </p:spPr>
      </p:pic>
      <p:pic>
        <p:nvPicPr>
          <p:cNvPr id="16" name="Picture 15">
            <a:extLst>
              <a:ext uri="{FF2B5EF4-FFF2-40B4-BE49-F238E27FC236}">
                <a16:creationId xmlns:a16="http://schemas.microsoft.com/office/drawing/2014/main" id="{845BA693-5383-8D08-5BC2-E84B15F3A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6021" y="4667733"/>
            <a:ext cx="1045162" cy="1611050"/>
          </a:xfrm>
          <a:prstGeom prst="rect">
            <a:avLst/>
          </a:prstGeom>
        </p:spPr>
      </p:pic>
    </p:spTree>
    <p:extLst>
      <p:ext uri="{BB962C8B-B14F-4D97-AF65-F5344CB8AC3E}">
        <p14:creationId xmlns:p14="http://schemas.microsoft.com/office/powerpoint/2010/main" val="3716205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2468471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617319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211717-1DA6-3A3A-656A-BC8B147EA896}"/>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5" name="Rectangle 4">
                <a:extLst>
                  <a:ext uri="{FF2B5EF4-FFF2-40B4-BE49-F238E27FC236}">
                    <a16:creationId xmlns:a16="http://schemas.microsoft.com/office/drawing/2014/main" id="{E8211717-1DA6-3A3A-656A-BC8B147EA896}"/>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068827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Texas Theory Day, Texas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a:t>
            </a:r>
            <a:r>
              <a:rPr lang="en-US" dirty="0">
                <a:solidFill>
                  <a:srgbClr val="7030A0"/>
                </a:solidFill>
              </a:rPr>
              <a:t>(hashing, concentration inequalities, linear programming)</a:t>
            </a:r>
            <a:r>
              <a:rPr lang="en-US" dirty="0"/>
              <a:t>, “modern” data science </a:t>
            </a:r>
            <a:r>
              <a:rPr lang="en-US" dirty="0">
                <a:solidFill>
                  <a:srgbClr val="7030A0"/>
                </a:solidFill>
              </a:rPr>
              <a:t>(dimensionality reduction, differential privacy,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256416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3F667-2BB3-655B-A889-76927392B490}"/>
              </a:ext>
            </a:extLst>
          </p:cNvPr>
          <p:cNvPicPr>
            <a:picLocks noChangeAspect="1"/>
          </p:cNvPicPr>
          <p:nvPr/>
        </p:nvPicPr>
        <p:blipFill>
          <a:blip r:embed="rId2"/>
          <a:stretch>
            <a:fillRect/>
          </a:stretch>
        </p:blipFill>
        <p:spPr>
          <a:xfrm>
            <a:off x="1240607" y="910178"/>
            <a:ext cx="9258300" cy="5848350"/>
          </a:xfrm>
          <a:prstGeom prst="rect">
            <a:avLst/>
          </a:prstGeom>
        </p:spPr>
      </p:pic>
      <p:pic>
        <p:nvPicPr>
          <p:cNvPr id="7" name="Picture 6">
            <a:extLst>
              <a:ext uri="{FF2B5EF4-FFF2-40B4-BE49-F238E27FC236}">
                <a16:creationId xmlns:a16="http://schemas.microsoft.com/office/drawing/2014/main" id="{B4815F29-9B75-DF67-931D-929A6CA8770D}"/>
              </a:ext>
            </a:extLst>
          </p:cNvPr>
          <p:cNvPicPr>
            <a:picLocks noChangeAspect="1"/>
          </p:cNvPicPr>
          <p:nvPr/>
        </p:nvPicPr>
        <p:blipFill>
          <a:blip r:embed="rId3"/>
          <a:stretch>
            <a:fillRect/>
          </a:stretch>
        </p:blipFill>
        <p:spPr>
          <a:xfrm>
            <a:off x="10725150" y="6458685"/>
            <a:ext cx="1162050" cy="200025"/>
          </a:xfrm>
          <a:prstGeom prst="rect">
            <a:avLst/>
          </a:prstGeom>
        </p:spPr>
      </p:pic>
      <p:sp>
        <p:nvSpPr>
          <p:cNvPr id="9" name="TextBox 8">
            <a:extLst>
              <a:ext uri="{FF2B5EF4-FFF2-40B4-BE49-F238E27FC236}">
                <a16:creationId xmlns:a16="http://schemas.microsoft.com/office/drawing/2014/main" id="{5E331EE7-B6CB-FD6F-A5F5-4ECB72F36A52}"/>
              </a:ext>
            </a:extLst>
          </p:cNvPr>
          <p:cNvSpPr txBox="1"/>
          <p:nvPr/>
        </p:nvSpPr>
        <p:spPr>
          <a:xfrm>
            <a:off x="1118058" y="199290"/>
            <a:ext cx="10316655" cy="769441"/>
          </a:xfrm>
          <a:prstGeom prst="rect">
            <a:avLst/>
          </a:prstGeom>
          <a:noFill/>
        </p:spPr>
        <p:txBody>
          <a:bodyPr wrap="square">
            <a:spAutoFit/>
          </a:bodyPr>
          <a:lstStyle/>
          <a:p>
            <a:r>
              <a:rPr lang="en-US" sz="4400" dirty="0">
                <a:solidFill>
                  <a:srgbClr val="0070C0"/>
                </a:solidFill>
                <a:latin typeface="+mj-lt"/>
                <a:ea typeface="Calibri Light" panose="020F0302020204030204" pitchFamily="34" charset="0"/>
                <a:cs typeface="Calibri Light" panose="020F0302020204030204" pitchFamily="34" charset="0"/>
              </a:rPr>
              <a:t>Google</a:t>
            </a:r>
            <a:r>
              <a:rPr lang="en-US" sz="4400" dirty="0">
                <a:solidFill>
                  <a:srgbClr val="0070C0"/>
                </a:solidFill>
                <a:latin typeface="+mj-lt"/>
              </a:rPr>
              <a:t> Ad Revenue (2001-2021, billion USD)</a:t>
            </a:r>
          </a:p>
        </p:txBody>
      </p:sp>
      <p:pic>
        <p:nvPicPr>
          <p:cNvPr id="11" name="Picture 10">
            <a:extLst>
              <a:ext uri="{FF2B5EF4-FFF2-40B4-BE49-F238E27FC236}">
                <a16:creationId xmlns:a16="http://schemas.microsoft.com/office/drawing/2014/main" id="{7B1DBDAD-2720-1124-5DD1-0E2D7B1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97" y="1556295"/>
            <a:ext cx="3171825" cy="1438275"/>
          </a:xfrm>
          <a:prstGeom prst="rect">
            <a:avLst/>
          </a:prstGeom>
        </p:spPr>
      </p:pic>
    </p:spTree>
    <p:extLst>
      <p:ext uri="{BB962C8B-B14F-4D97-AF65-F5344CB8AC3E}">
        <p14:creationId xmlns:p14="http://schemas.microsoft.com/office/powerpoint/2010/main" val="273740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9A3A93-1D57-E930-97D0-6A6113CBDB87}"/>
              </a:ext>
            </a:extLst>
          </p:cNvPr>
          <p:cNvSpPr/>
          <p:nvPr/>
        </p:nvSpPr>
        <p:spPr>
          <a:xfrm>
            <a:off x="2460812" y="304800"/>
            <a:ext cx="7270376" cy="6248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Modern Data Science</a:t>
            </a:r>
          </a:p>
        </p:txBody>
      </p:sp>
      <p:sp>
        <p:nvSpPr>
          <p:cNvPr id="9" name="Oval 8">
            <a:extLst>
              <a:ext uri="{FF2B5EF4-FFF2-40B4-BE49-F238E27FC236}">
                <a16:creationId xmlns:a16="http://schemas.microsoft.com/office/drawing/2014/main" id="{C84E3205-D53F-D5A7-825D-D30B9F8D1312}"/>
              </a:ext>
            </a:extLst>
          </p:cNvPr>
          <p:cNvSpPr/>
          <p:nvPr/>
        </p:nvSpPr>
        <p:spPr>
          <a:xfrm>
            <a:off x="3442447" y="3327166"/>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
        <p:nvSpPr>
          <p:cNvPr id="8" name="Oval 7">
            <a:extLst>
              <a:ext uri="{FF2B5EF4-FFF2-40B4-BE49-F238E27FC236}">
                <a16:creationId xmlns:a16="http://schemas.microsoft.com/office/drawing/2014/main" id="{D1839F39-1855-84A0-A54C-649EEE4E932B}"/>
              </a:ext>
            </a:extLst>
          </p:cNvPr>
          <p:cNvSpPr/>
          <p:nvPr/>
        </p:nvSpPr>
        <p:spPr>
          <a:xfrm>
            <a:off x="4843181" y="1781315"/>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
        <p:nvSpPr>
          <p:cNvPr id="10" name="Oval 9">
            <a:extLst>
              <a:ext uri="{FF2B5EF4-FFF2-40B4-BE49-F238E27FC236}">
                <a16:creationId xmlns:a16="http://schemas.microsoft.com/office/drawing/2014/main" id="{927728E0-09C7-FF97-C684-63AAF4CB32B2}"/>
              </a:ext>
            </a:extLst>
          </p:cNvPr>
          <p:cNvSpPr/>
          <p:nvPr/>
        </p:nvSpPr>
        <p:spPr>
          <a:xfrm>
            <a:off x="5750858" y="3617889"/>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and Privacy for Data Science</a:t>
            </a:r>
          </a:p>
        </p:txBody>
      </p:sp>
    </p:spTree>
    <p:extLst>
      <p:ext uri="{BB962C8B-B14F-4D97-AF65-F5344CB8AC3E}">
        <p14:creationId xmlns:p14="http://schemas.microsoft.com/office/powerpoint/2010/main" val="275989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7" name="Picture 6">
            <a:extLst>
              <a:ext uri="{FF2B5EF4-FFF2-40B4-BE49-F238E27FC236}">
                <a16:creationId xmlns:a16="http://schemas.microsoft.com/office/drawing/2014/main" id="{90DFBF2B-C8E8-B326-AAB8-A47796448E85}"/>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75911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New Tools for Classical Data Science</a:t>
            </a:r>
          </a:p>
        </p:txBody>
      </p:sp>
    </p:spTree>
    <p:extLst>
      <p:ext uri="{BB962C8B-B14F-4D97-AF65-F5344CB8AC3E}">
        <p14:creationId xmlns:p14="http://schemas.microsoft.com/office/powerpoint/2010/main" val="374522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100D9054-FA3F-52DE-DB4E-65B45B89B9B5}"/>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403701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Background</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r>
              <a:rPr lang="en-US" dirty="0"/>
              <a:t>Post-doc at UC Berkeley / Rice</a:t>
            </a:r>
          </a:p>
          <a:p>
            <a:pPr>
              <a:buClr>
                <a:schemeClr val="tx1"/>
              </a:buClr>
            </a:pPr>
            <a:r>
              <a:rPr lang="en-US" dirty="0">
                <a:solidFill>
                  <a:srgbClr val="00B050"/>
                </a:solidFill>
              </a:rPr>
              <a:t>Previous</a:t>
            </a:r>
            <a:r>
              <a:rPr lang="en-US" dirty="0"/>
              <a:t>: Post-doc at Carnegie Mellon</a:t>
            </a:r>
          </a:p>
          <a:p>
            <a:r>
              <a:rPr lang="en-US" dirty="0"/>
              <a:t>PhD in Computer Science from Purdue</a:t>
            </a:r>
          </a:p>
          <a:p>
            <a:r>
              <a:rPr lang="en-US" dirty="0"/>
              <a:t>Dual Bachelors in Math, Computer Science from MIT</a:t>
            </a:r>
          </a:p>
          <a:p>
            <a:endParaRPr lang="en-US" dirty="0"/>
          </a:p>
          <a:p>
            <a:endParaRPr lang="en-US" dirty="0"/>
          </a:p>
          <a:p>
            <a:endParaRPr lang="en-US" dirty="0"/>
          </a:p>
          <a:p>
            <a:pPr>
              <a:buClr>
                <a:schemeClr val="tx1"/>
              </a:buClr>
            </a:pPr>
            <a:r>
              <a:rPr lang="en-US" dirty="0">
                <a:solidFill>
                  <a:srgbClr val="00B050"/>
                </a:solidFill>
              </a:rPr>
              <a:t>Research areas</a:t>
            </a:r>
            <a:r>
              <a:rPr lang="en-US" dirty="0"/>
              <a:t>: Data science, sublinear algorithms, security and privacy</a:t>
            </a:r>
          </a:p>
        </p:txBody>
      </p:sp>
      <p:pic>
        <p:nvPicPr>
          <p:cNvPr id="7" name="Picture 6">
            <a:extLst>
              <a:ext uri="{FF2B5EF4-FFF2-40B4-BE49-F238E27FC236}">
                <a16:creationId xmlns:a16="http://schemas.microsoft.com/office/drawing/2014/main" id="{836765BD-3CF5-0BCC-4C57-59E4D377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87361"/>
            <a:ext cx="3829050" cy="1190625"/>
          </a:xfrm>
          <a:prstGeom prst="rect">
            <a:avLst/>
          </a:prstGeom>
        </p:spPr>
      </p:pic>
      <p:pic>
        <p:nvPicPr>
          <p:cNvPr id="5" name="Picture 4">
            <a:extLst>
              <a:ext uri="{FF2B5EF4-FFF2-40B4-BE49-F238E27FC236}">
                <a16:creationId xmlns:a16="http://schemas.microsoft.com/office/drawing/2014/main" id="{9EBAD6F6-9DC9-1032-5266-4D336F174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918" y="590919"/>
            <a:ext cx="819592" cy="983510"/>
          </a:xfrm>
          <a:prstGeom prst="rect">
            <a:avLst/>
          </a:prstGeom>
        </p:spPr>
      </p:pic>
      <p:pic>
        <p:nvPicPr>
          <p:cNvPr id="9" name="Picture 8">
            <a:extLst>
              <a:ext uri="{FF2B5EF4-FFF2-40B4-BE49-F238E27FC236}">
                <a16:creationId xmlns:a16="http://schemas.microsoft.com/office/drawing/2014/main" id="{AC403AC0-104C-CD25-C573-35B4B7B30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56" y="1800258"/>
            <a:ext cx="1734533" cy="1127293"/>
          </a:xfrm>
          <a:prstGeom prst="rect">
            <a:avLst/>
          </a:prstGeom>
        </p:spPr>
      </p:pic>
      <p:pic>
        <p:nvPicPr>
          <p:cNvPr id="13" name="Picture 12">
            <a:extLst>
              <a:ext uri="{FF2B5EF4-FFF2-40B4-BE49-F238E27FC236}">
                <a16:creationId xmlns:a16="http://schemas.microsoft.com/office/drawing/2014/main" id="{F3BBAA7C-63DA-2643-A867-C609A9908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472" y="3003549"/>
            <a:ext cx="1941021" cy="1291661"/>
          </a:xfrm>
          <a:prstGeom prst="rect">
            <a:avLst/>
          </a:prstGeom>
        </p:spPr>
      </p:pic>
      <p:pic>
        <p:nvPicPr>
          <p:cNvPr id="11" name="Picture 10">
            <a:extLst>
              <a:ext uri="{FF2B5EF4-FFF2-40B4-BE49-F238E27FC236}">
                <a16:creationId xmlns:a16="http://schemas.microsoft.com/office/drawing/2014/main" id="{73BD21E5-6264-79EC-C272-AA375CA49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2983" y="1690688"/>
            <a:ext cx="1652811" cy="1545948"/>
          </a:xfrm>
          <a:prstGeom prst="rect">
            <a:avLst/>
          </a:prstGeom>
        </p:spPr>
      </p:pic>
    </p:spTree>
    <p:extLst>
      <p:ext uri="{BB962C8B-B14F-4D97-AF65-F5344CB8AC3E}">
        <p14:creationId xmlns:p14="http://schemas.microsoft.com/office/powerpoint/2010/main" val="238738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B2D6D-0486-0D95-97DB-A340DA51A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258"/>
            <a:ext cx="5522260" cy="4141695"/>
          </a:xfrm>
          <a:prstGeom prst="rect">
            <a:avLst/>
          </a:prstGeom>
        </p:spPr>
      </p:pic>
      <p:pic>
        <p:nvPicPr>
          <p:cNvPr id="13" name="Picture 12">
            <a:extLst>
              <a:ext uri="{FF2B5EF4-FFF2-40B4-BE49-F238E27FC236}">
                <a16:creationId xmlns:a16="http://schemas.microsoft.com/office/drawing/2014/main" id="{E13A2E71-6589-1B61-6C35-37753D785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84" y="40575"/>
            <a:ext cx="5588373" cy="3845762"/>
          </a:xfrm>
          <a:prstGeom prst="rect">
            <a:avLst/>
          </a:prstGeom>
        </p:spPr>
      </p:pic>
      <p:sp>
        <p:nvSpPr>
          <p:cNvPr id="14" name="TextBox 13">
            <a:extLst>
              <a:ext uri="{FF2B5EF4-FFF2-40B4-BE49-F238E27FC236}">
                <a16:creationId xmlns:a16="http://schemas.microsoft.com/office/drawing/2014/main" id="{88EE8040-4FB0-B7AF-8DD0-2BDE6C66D354}"/>
              </a:ext>
            </a:extLst>
          </p:cNvPr>
          <p:cNvSpPr txBox="1"/>
          <p:nvPr/>
        </p:nvSpPr>
        <p:spPr>
          <a:xfrm>
            <a:off x="10174941" y="3900648"/>
            <a:ext cx="1864658" cy="830997"/>
          </a:xfrm>
          <a:prstGeom prst="rect">
            <a:avLst/>
          </a:prstGeom>
          <a:noFill/>
        </p:spPr>
        <p:txBody>
          <a:bodyPr wrap="square" rtlCol="0">
            <a:spAutoFit/>
          </a:bodyPr>
          <a:lstStyle/>
          <a:p>
            <a:r>
              <a:rPr lang="en-US" sz="2400" dirty="0"/>
              <a:t>330 billion daily e-mails</a:t>
            </a:r>
          </a:p>
        </p:txBody>
      </p:sp>
      <p:sp>
        <p:nvSpPr>
          <p:cNvPr id="15" name="TextBox 14">
            <a:extLst>
              <a:ext uri="{FF2B5EF4-FFF2-40B4-BE49-F238E27FC236}">
                <a16:creationId xmlns:a16="http://schemas.microsoft.com/office/drawing/2014/main" id="{9406C890-B4AC-5F03-29C9-AAEC8A3542EC}"/>
              </a:ext>
            </a:extLst>
          </p:cNvPr>
          <p:cNvSpPr txBox="1"/>
          <p:nvPr/>
        </p:nvSpPr>
        <p:spPr>
          <a:xfrm>
            <a:off x="10174941" y="5321594"/>
            <a:ext cx="1864658" cy="1200329"/>
          </a:xfrm>
          <a:prstGeom prst="rect">
            <a:avLst/>
          </a:prstGeom>
          <a:noFill/>
        </p:spPr>
        <p:txBody>
          <a:bodyPr wrap="square" rtlCol="0">
            <a:spAutoFit/>
          </a:bodyPr>
          <a:lstStyle/>
          <a:p>
            <a:r>
              <a:rPr lang="en-US" sz="2400" dirty="0"/>
              <a:t>8.5 billion daily Google searches</a:t>
            </a:r>
          </a:p>
        </p:txBody>
      </p:sp>
      <p:sp>
        <p:nvSpPr>
          <p:cNvPr id="16" name="TextBox 15">
            <a:extLst>
              <a:ext uri="{FF2B5EF4-FFF2-40B4-BE49-F238E27FC236}">
                <a16:creationId xmlns:a16="http://schemas.microsoft.com/office/drawing/2014/main" id="{DF803179-F9DB-ECAD-C97B-5C4D7DB8A8F5}"/>
              </a:ext>
            </a:extLst>
          </p:cNvPr>
          <p:cNvSpPr txBox="1"/>
          <p:nvPr/>
        </p:nvSpPr>
        <p:spPr>
          <a:xfrm>
            <a:off x="493060" y="4751293"/>
            <a:ext cx="1864658" cy="1200329"/>
          </a:xfrm>
          <a:prstGeom prst="rect">
            <a:avLst/>
          </a:prstGeom>
          <a:noFill/>
        </p:spPr>
        <p:txBody>
          <a:bodyPr wrap="square" rtlCol="0">
            <a:spAutoFit/>
          </a:bodyPr>
          <a:lstStyle/>
          <a:p>
            <a:r>
              <a:rPr lang="en-US" sz="2400" dirty="0"/>
              <a:t>3 billion monthly active users</a:t>
            </a:r>
          </a:p>
        </p:txBody>
      </p:sp>
      <p:pic>
        <p:nvPicPr>
          <p:cNvPr id="3" name="Picture 2">
            <a:extLst>
              <a:ext uri="{FF2B5EF4-FFF2-40B4-BE49-F238E27FC236}">
                <a16:creationId xmlns:a16="http://schemas.microsoft.com/office/drawing/2014/main" id="{804C4EE7-7C25-D097-54D9-CDF05558F130}"/>
              </a:ext>
            </a:extLst>
          </p:cNvPr>
          <p:cNvPicPr>
            <a:picLocks noChangeAspect="1"/>
          </p:cNvPicPr>
          <p:nvPr/>
        </p:nvPicPr>
        <p:blipFill>
          <a:blip r:embed="rId5"/>
          <a:stretch>
            <a:fillRect/>
          </a:stretch>
        </p:blipFill>
        <p:spPr>
          <a:xfrm>
            <a:off x="2468156" y="3886337"/>
            <a:ext cx="6741832" cy="2870515"/>
          </a:xfrm>
          <a:prstGeom prst="rect">
            <a:avLst/>
          </a:prstGeom>
        </p:spPr>
      </p:pic>
      <p:sp>
        <p:nvSpPr>
          <p:cNvPr id="2" name="Oval 1">
            <a:extLst>
              <a:ext uri="{FF2B5EF4-FFF2-40B4-BE49-F238E27FC236}">
                <a16:creationId xmlns:a16="http://schemas.microsoft.com/office/drawing/2014/main" id="{782F42ED-29ED-A183-D11B-153C8E12809A}"/>
              </a:ext>
            </a:extLst>
          </p:cNvPr>
          <p:cNvSpPr/>
          <p:nvPr/>
        </p:nvSpPr>
        <p:spPr>
          <a:xfrm>
            <a:off x="306184" y="4630842"/>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44F0442-0414-E4F3-CD85-B1B603CF0EB4}"/>
              </a:ext>
            </a:extLst>
          </p:cNvPr>
          <p:cNvCxnSpPr>
            <a:cxnSpLocks/>
            <a:stCxn id="2" idx="0"/>
          </p:cNvCxnSpPr>
          <p:nvPr/>
        </p:nvCxnSpPr>
        <p:spPr>
          <a:xfrm flipV="1">
            <a:off x="1310279" y="4149627"/>
            <a:ext cx="0" cy="481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357995-C405-729D-913E-88B3674AA7F8}"/>
              </a:ext>
            </a:extLst>
          </p:cNvPr>
          <p:cNvSpPr/>
          <p:nvPr/>
        </p:nvSpPr>
        <p:spPr>
          <a:xfrm>
            <a:off x="9877626" y="5231007"/>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C470227-30A0-6AB1-004D-CACF81ECDB4B}"/>
              </a:ext>
            </a:extLst>
          </p:cNvPr>
          <p:cNvCxnSpPr>
            <a:cxnSpLocks/>
            <a:stCxn id="10" idx="2"/>
          </p:cNvCxnSpPr>
          <p:nvPr/>
        </p:nvCxnSpPr>
        <p:spPr>
          <a:xfrm flipH="1">
            <a:off x="9209988" y="5951622"/>
            <a:ext cx="667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DB24F3B-87F4-C25F-29D3-569268712B14}"/>
              </a:ext>
            </a:extLst>
          </p:cNvPr>
          <p:cNvSpPr/>
          <p:nvPr/>
        </p:nvSpPr>
        <p:spPr>
          <a:xfrm>
            <a:off x="10013771" y="3776112"/>
            <a:ext cx="2008190" cy="1107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D7B999-26FA-205D-F91E-40126903614A}"/>
              </a:ext>
            </a:extLst>
          </p:cNvPr>
          <p:cNvCxnSpPr>
            <a:cxnSpLocks/>
            <a:stCxn id="19" idx="2"/>
          </p:cNvCxnSpPr>
          <p:nvPr/>
        </p:nvCxnSpPr>
        <p:spPr>
          <a:xfrm flipH="1" flipV="1">
            <a:off x="9543807" y="3886337"/>
            <a:ext cx="469964" cy="4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3197952"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186434" y="297766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186434" y="2977662"/>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01731" y="2977662"/>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01731" y="2977662"/>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3260012" y="6138242"/>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3260012" y="6138242"/>
                <a:ext cx="394210" cy="584775"/>
              </a:xfrm>
              <a:prstGeom prst="rect">
                <a:avLst/>
              </a:prstGeom>
              <a:blipFill>
                <a:blip r:embed="rId5"/>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25F0D91-8AB3-D3DD-4CFA-411FFFDF159F}"/>
              </a:ext>
            </a:extLst>
          </p:cNvPr>
          <p:cNvSpPr>
            <a:spLocks noGrp="1"/>
          </p:cNvSpPr>
          <p:nvPr>
            <p:ph type="title"/>
          </p:nvPr>
        </p:nvSpPr>
        <p:spPr>
          <a:xfrm>
            <a:off x="5761415" y="392020"/>
            <a:ext cx="5937526" cy="1325563"/>
          </a:xfrm>
        </p:spPr>
        <p:txBody>
          <a:bodyPr/>
          <a:lstStyle/>
          <a:p>
            <a:r>
              <a:rPr lang="en-US" dirty="0">
                <a:solidFill>
                  <a:schemeClr val="accent1"/>
                </a:solidFill>
              </a:rPr>
              <a:t>Dimensionality Reduction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B2CCD6-8138-A239-BA51-E4FD459E8563}"/>
                  </a:ext>
                </a:extLst>
              </p:cNvPr>
              <p:cNvSpPr/>
              <p:nvPr/>
            </p:nvSpPr>
            <p:spPr>
              <a:xfrm>
                <a:off x="5511406" y="1784614"/>
                <a:ext cx="6070993" cy="5016758"/>
              </a:xfrm>
              <a:prstGeom prst="rect">
                <a:avLst/>
              </a:prstGeom>
            </p:spPr>
            <p:txBody>
              <a:bodyPr wrap="square">
                <a:spAutoFit/>
              </a:bodyPr>
              <a:lstStyle/>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a:t>
                </a:r>
                <a:endParaRPr lang="en-US" sz="3200" b="0" dirty="0">
                  <a:solidFill>
                    <a:srgbClr val="C00000"/>
                  </a:solidFill>
                </a:endParaRPr>
              </a:p>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Application depends on task!</a:t>
                </a:r>
              </a:p>
              <a:p>
                <a:pPr marL="457200" indent="-457200">
                  <a:buFont typeface="Wingdings" panose="05000000000000000000" pitchFamily="2" charset="2"/>
                  <a:buChar char="v"/>
                </a:pPr>
                <a:endParaRPr lang="en-US" sz="3200" dirty="0"/>
              </a:p>
            </p:txBody>
          </p:sp>
        </mc:Choice>
        <mc:Fallback xmlns="">
          <p:sp>
            <p:nvSpPr>
              <p:cNvPr id="6" name="Rectangle 5">
                <a:extLst>
                  <a:ext uri="{FF2B5EF4-FFF2-40B4-BE49-F238E27FC236}">
                    <a16:creationId xmlns:a16="http://schemas.microsoft.com/office/drawing/2014/main" id="{0CB2CCD6-8138-A239-BA51-E4FD459E8563}"/>
                  </a:ext>
                </a:extLst>
              </p:cNvPr>
              <p:cNvSpPr>
                <a:spLocks noRot="1" noChangeAspect="1" noMove="1" noResize="1" noEditPoints="1" noAdjustHandles="1" noChangeArrowheads="1" noChangeShapeType="1" noTextEdit="1"/>
              </p:cNvSpPr>
              <p:nvPr/>
            </p:nvSpPr>
            <p:spPr>
              <a:xfrm>
                <a:off x="5511406" y="1784614"/>
                <a:ext cx="6070993" cy="5016758"/>
              </a:xfrm>
              <a:prstGeom prst="rect">
                <a:avLst/>
              </a:prstGeom>
              <a:blipFill>
                <a:blip r:embed="rId6"/>
                <a:stretch>
                  <a:fillRect l="-2309" t="-14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1E60DF-579A-7047-0BF0-50011FF87A9B}"/>
              </a:ext>
            </a:extLst>
          </p:cNvPr>
          <p:cNvCxnSpPr>
            <a:cxnSpLocks/>
          </p:cNvCxnSpPr>
          <p:nvPr/>
        </p:nvCxnSpPr>
        <p:spPr>
          <a:xfrm flipH="1" flipV="1">
            <a:off x="7885169" y="2067420"/>
            <a:ext cx="1327659" cy="837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04FD2-7F51-4FCA-C6AA-FA1807D167EF}"/>
              </a:ext>
            </a:extLst>
          </p:cNvPr>
          <p:cNvSpPr/>
          <p:nvPr/>
        </p:nvSpPr>
        <p:spPr>
          <a:xfrm>
            <a:off x="9212828" y="1894014"/>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Johnson-</a:t>
            </a:r>
            <a:r>
              <a:rPr lang="en-US" sz="2400" dirty="0" err="1">
                <a:solidFill>
                  <a:schemeClr val="tx1"/>
                </a:solidFill>
              </a:rPr>
              <a:t>Lindenstrauss</a:t>
            </a:r>
            <a:r>
              <a:rPr lang="en-US" sz="2400" dirty="0">
                <a:solidFill>
                  <a:schemeClr val="tx1"/>
                </a:solidFill>
              </a:rPr>
              <a:t>, </a:t>
            </a:r>
            <a:r>
              <a:rPr lang="en-US" sz="2400" dirty="0" err="1">
                <a:solidFill>
                  <a:schemeClr val="tx1"/>
                </a:solidFill>
              </a:rPr>
              <a:t>IsoMap</a:t>
            </a:r>
            <a:endParaRPr lang="en-US" sz="2400" dirty="0">
              <a:solidFill>
                <a:schemeClr val="tx1"/>
              </a:solidFill>
            </a:endParaRPr>
          </a:p>
        </p:txBody>
      </p:sp>
      <p:cxnSp>
        <p:nvCxnSpPr>
          <p:cNvPr id="17" name="Straight Arrow Connector 16">
            <a:extLst>
              <a:ext uri="{FF2B5EF4-FFF2-40B4-BE49-F238E27FC236}">
                <a16:creationId xmlns:a16="http://schemas.microsoft.com/office/drawing/2014/main" id="{3E0E133B-DD62-A294-BEEE-19AFA29BF969}"/>
              </a:ext>
            </a:extLst>
          </p:cNvPr>
          <p:cNvCxnSpPr>
            <a:cxnSpLocks/>
            <a:stCxn id="24" idx="0"/>
          </p:cNvCxnSpPr>
          <p:nvPr/>
        </p:nvCxnSpPr>
        <p:spPr>
          <a:xfrm flipH="1" flipV="1">
            <a:off x="7584141" y="2904565"/>
            <a:ext cx="68829" cy="599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E9A745-1959-CB3C-7AA4-1DCB46D4B45F}"/>
              </a:ext>
            </a:extLst>
          </p:cNvPr>
          <p:cNvSpPr/>
          <p:nvPr/>
        </p:nvSpPr>
        <p:spPr>
          <a:xfrm>
            <a:off x="6266478" y="3503727"/>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a:t>
            </a:r>
          </a:p>
          <a:p>
            <a:pPr algn="ctr"/>
            <a:r>
              <a:rPr lang="en-US" sz="2400" dirty="0">
                <a:solidFill>
                  <a:schemeClr val="tx1"/>
                </a:solidFill>
              </a:rPr>
              <a:t>Coresets</a:t>
            </a:r>
          </a:p>
        </p:txBody>
      </p:sp>
    </p:spTree>
    <p:extLst>
      <p:ext uri="{BB962C8B-B14F-4D97-AF65-F5344CB8AC3E}">
        <p14:creationId xmlns:p14="http://schemas.microsoft.com/office/powerpoint/2010/main" val="371321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Dimensionality Reduction Results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539430"/>
          </a:xfrm>
          <a:prstGeom prst="rect">
            <a:avLst/>
          </a:prstGeom>
        </p:spPr>
        <p:txBody>
          <a:bodyPr wrap="square">
            <a:spAutoFit/>
          </a:bodyPr>
          <a:lstStyle/>
          <a:p>
            <a:pPr marL="457200" indent="-457200">
              <a:buFont typeface="Arial" panose="020B0604020202020204" pitchFamily="34" charset="0"/>
              <a:buChar char="•"/>
            </a:pPr>
            <a:r>
              <a:rPr lang="en-US" sz="3200" dirty="0"/>
              <a:t>Dimensionality reduction for Wasserstein barycenter </a:t>
            </a:r>
            <a:r>
              <a:rPr lang="en-US" sz="3200" dirty="0">
                <a:solidFill>
                  <a:srgbClr val="7030A0"/>
                </a:solidFill>
              </a:rPr>
              <a:t>[IS</a:t>
            </a:r>
            <a:r>
              <a:rPr lang="en-US" sz="3200" dirty="0">
                <a:solidFill>
                  <a:srgbClr val="FF0000"/>
                </a:solidFill>
              </a:rPr>
              <a:t>Z</a:t>
            </a:r>
            <a:r>
              <a:rPr lang="en-US" sz="3200" dirty="0">
                <a:solidFill>
                  <a:srgbClr val="7030A0"/>
                </a:solidFill>
              </a:rPr>
              <a:t>21]</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Sketching for valuation functions, e.g., additive, submodular, Lipschitz </a:t>
            </a:r>
            <a:r>
              <a:rPr lang="en-US" sz="3200" dirty="0">
                <a:solidFill>
                  <a:srgbClr val="7030A0"/>
                </a:solidFill>
              </a:rPr>
              <a:t>[Y</a:t>
            </a:r>
            <a:r>
              <a:rPr lang="en-US" sz="3200" dirty="0">
                <a:solidFill>
                  <a:srgbClr val="FF0000"/>
                </a:solidFill>
              </a:rPr>
              <a:t>Z</a:t>
            </a:r>
            <a:r>
              <a:rPr lang="en-US" sz="3200" dirty="0">
                <a:solidFill>
                  <a:srgbClr val="7030A0"/>
                </a:solidFill>
              </a:rPr>
              <a:t>19]</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Kernel density estimation on kernel matrices </a:t>
            </a:r>
            <a:r>
              <a:rPr lang="en-US" sz="3200" dirty="0">
                <a:solidFill>
                  <a:srgbClr val="7030A0"/>
                </a:solidFill>
              </a:rPr>
              <a:t>[BKIS</a:t>
            </a:r>
            <a:r>
              <a:rPr lang="en-US" sz="3200" dirty="0">
                <a:solidFill>
                  <a:srgbClr val="FF0000"/>
                </a:solidFill>
              </a:rPr>
              <a:t>Z</a:t>
            </a:r>
            <a:r>
              <a:rPr lang="en-US" sz="3200" dirty="0">
                <a:solidFill>
                  <a:srgbClr val="7030A0"/>
                </a:solidFill>
              </a:rPr>
              <a:t>23]</a:t>
            </a:r>
            <a:r>
              <a:rPr lang="en-US" sz="3200" dirty="0"/>
              <a:t> </a:t>
            </a:r>
          </a:p>
        </p:txBody>
      </p:sp>
    </p:spTree>
    <p:extLst>
      <p:ext uri="{BB962C8B-B14F-4D97-AF65-F5344CB8AC3E}">
        <p14:creationId xmlns:p14="http://schemas.microsoft.com/office/powerpoint/2010/main" val="261196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9" y="1785331"/>
                <a:ext cx="3774140" cy="3539430"/>
              </a:xfrm>
              <a:prstGeom prst="rect">
                <a:avLst/>
              </a:prstGeom>
            </p:spPr>
            <p:txBody>
              <a:bodyPr wrap="square">
                <a:spAutoFit/>
              </a:bodyPr>
              <a:lstStyle/>
              <a:p>
                <a:pPr marL="457200" indent="-457200">
                  <a:buFont typeface="Arial" panose="020B0604020202020204" pitchFamily="34" charset="0"/>
                  <a:buChar char="•"/>
                </a:pPr>
                <a:r>
                  <a:rPr lang="en-US" sz="3200" dirty="0"/>
                  <a:t>Subset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oMath>
                </a14:m>
                <a:r>
                  <a:rPr lang="en-US" sz="3200" dirty="0"/>
                  <a:t> of representative rows of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solidFill>
                      <a:srgbClr val="C00000"/>
                    </a:solidFill>
                  </a:rPr>
                  <a:t> </a:t>
                </a:r>
                <a:r>
                  <a:rPr lang="en-US" sz="3200" dirty="0"/>
                  <a:t>for a given task with “score”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solidFill>
                    <a:srgbClr val="C00000"/>
                  </a:solidFill>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9" y="1785331"/>
                <a:ext cx="3774140" cy="3539430"/>
              </a:xfrm>
              <a:prstGeom prst="rect">
                <a:avLst/>
              </a:prstGeom>
              <a:blipFill>
                <a:blip r:embed="rId2"/>
                <a:stretch>
                  <a:fillRect l="-3716" t="-2069" b="-379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7CB3874-B073-BA50-2AA5-5D0CF7779D33}"/>
              </a:ext>
            </a:extLst>
          </p:cNvPr>
          <p:cNvSpPr/>
          <p:nvPr/>
        </p:nvSpPr>
        <p:spPr>
          <a:xfrm>
            <a:off x="5650213" y="647874"/>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866ECAB-96C2-B65F-7C22-FFEF5B57AD1A}"/>
                  </a:ext>
                </a:extLst>
              </p:cNvPr>
              <p:cNvSpPr/>
              <p:nvPr/>
            </p:nvSpPr>
            <p:spPr>
              <a:xfrm>
                <a:off x="7849700" y="188137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9866ECAB-96C2-B65F-7C22-FFEF5B57AD1A}"/>
                  </a:ext>
                </a:extLst>
              </p:cNvPr>
              <p:cNvSpPr>
                <a:spLocks noRot="1" noChangeAspect="1" noMove="1" noResize="1" noEditPoints="1" noAdjustHandles="1" noChangeArrowheads="1" noChangeShapeType="1" noTextEdit="1"/>
              </p:cNvSpPr>
              <p:nvPr/>
            </p:nvSpPr>
            <p:spPr>
              <a:xfrm>
                <a:off x="7849700" y="1881374"/>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BDFE5C-10EC-00AA-E35D-271F8C7A19E8}"/>
                  </a:ext>
                </a:extLst>
              </p:cNvPr>
              <p:cNvSpPr/>
              <p:nvPr/>
            </p:nvSpPr>
            <p:spPr>
              <a:xfrm>
                <a:off x="5083449" y="1881374"/>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DBDFE5C-10EC-00AA-E35D-271F8C7A19E8}"/>
                  </a:ext>
                </a:extLst>
              </p:cNvPr>
              <p:cNvSpPr>
                <a:spLocks noRot="1" noChangeAspect="1" noMove="1" noResize="1" noEditPoints="1" noAdjustHandles="1" noChangeArrowheads="1" noChangeShapeType="1" noTextEdit="1"/>
              </p:cNvSpPr>
              <p:nvPr/>
            </p:nvSpPr>
            <p:spPr>
              <a:xfrm>
                <a:off x="5083449" y="1881374"/>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0DCA0C-9659-34B9-F2B0-607A5B54BDBF}"/>
                  </a:ext>
                </a:extLst>
              </p:cNvPr>
              <p:cNvSpPr/>
              <p:nvPr/>
            </p:nvSpPr>
            <p:spPr>
              <a:xfrm>
                <a:off x="6487061" y="6297191"/>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1" name="Rectangle 20">
                <a:extLst>
                  <a:ext uri="{FF2B5EF4-FFF2-40B4-BE49-F238E27FC236}">
                    <a16:creationId xmlns:a16="http://schemas.microsoft.com/office/drawing/2014/main" id="{620DCA0C-9659-34B9-F2B0-607A5B54BDBF}"/>
                  </a:ext>
                </a:extLst>
              </p:cNvPr>
              <p:cNvSpPr>
                <a:spLocks noRot="1" noChangeAspect="1" noMove="1" noResize="1" noEditPoints="1" noAdjustHandles="1" noChangeArrowheads="1" noChangeShapeType="1" noTextEdit="1"/>
              </p:cNvSpPr>
              <p:nvPr/>
            </p:nvSpPr>
            <p:spPr>
              <a:xfrm>
                <a:off x="6487061" y="6297191"/>
                <a:ext cx="394210" cy="584775"/>
              </a:xfrm>
              <a:prstGeom prst="rect">
                <a:avLst/>
              </a:prstGeom>
              <a:blipFill>
                <a:blip r:embed="rId5"/>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1F17CD86-9219-314C-5606-68964F4C48D7}"/>
              </a:ext>
            </a:extLst>
          </p:cNvPr>
          <p:cNvSpPr/>
          <p:nvPr/>
        </p:nvSpPr>
        <p:spPr>
          <a:xfrm>
            <a:off x="9285893" y="2195533"/>
            <a:ext cx="2067907" cy="2617694"/>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E2EE30-16DA-E3AE-E4CE-BEBE24FFABB1}"/>
                  </a:ext>
                </a:extLst>
              </p:cNvPr>
              <p:cNvSpPr/>
              <p:nvPr/>
            </p:nvSpPr>
            <p:spPr>
              <a:xfrm>
                <a:off x="11420276" y="3203849"/>
                <a:ext cx="6431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25E2EE30-16DA-E3AE-E4CE-BEBE24FFABB1}"/>
                  </a:ext>
                </a:extLst>
              </p:cNvPr>
              <p:cNvSpPr>
                <a:spLocks noRot="1" noChangeAspect="1" noMove="1" noResize="1" noEditPoints="1" noAdjustHandles="1" noChangeArrowheads="1" noChangeShapeType="1" noTextEdit="1"/>
              </p:cNvSpPr>
              <p:nvPr/>
            </p:nvSpPr>
            <p:spPr>
              <a:xfrm>
                <a:off x="11420276" y="3203849"/>
                <a:ext cx="64312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3D22C34-520C-42D8-E15A-F380BFB1D3A2}"/>
                  </a:ext>
                </a:extLst>
              </p:cNvPr>
              <p:cNvSpPr/>
              <p:nvPr/>
            </p:nvSpPr>
            <p:spPr>
              <a:xfrm>
                <a:off x="10122741" y="4986920"/>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35" name="Rectangle 34">
                <a:extLst>
                  <a:ext uri="{FF2B5EF4-FFF2-40B4-BE49-F238E27FC236}">
                    <a16:creationId xmlns:a16="http://schemas.microsoft.com/office/drawing/2014/main" id="{33D22C34-520C-42D8-E15A-F380BFB1D3A2}"/>
                  </a:ext>
                </a:extLst>
              </p:cNvPr>
              <p:cNvSpPr>
                <a:spLocks noRot="1" noChangeAspect="1" noMove="1" noResize="1" noEditPoints="1" noAdjustHandles="1" noChangeArrowheads="1" noChangeShapeType="1" noTextEdit="1"/>
              </p:cNvSpPr>
              <p:nvPr/>
            </p:nvSpPr>
            <p:spPr>
              <a:xfrm>
                <a:off x="10122741" y="4986920"/>
                <a:ext cx="394210"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024BDA-1221-5C94-3A18-A959FBDBFD86}"/>
                  </a:ext>
                </a:extLst>
              </p:cNvPr>
              <p:cNvSpPr/>
              <p:nvPr/>
            </p:nvSpPr>
            <p:spPr>
              <a:xfrm>
                <a:off x="8578345" y="3203849"/>
                <a:ext cx="529889" cy="584775"/>
              </a:xfrm>
              <a:prstGeom prst="rect">
                <a:avLst/>
              </a:prstGeom>
            </p:spPr>
            <p:txBody>
              <a:bodyPr wrap="none">
                <a:spAutoFit/>
              </a:bodyPr>
              <a:lstStyle/>
              <a:p>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a:t>
                </a:r>
              </a:p>
            </p:txBody>
          </p:sp>
        </mc:Choice>
        <mc:Fallback xmlns="">
          <p:sp>
            <p:nvSpPr>
              <p:cNvPr id="3" name="Rectangle 2">
                <a:extLst>
                  <a:ext uri="{FF2B5EF4-FFF2-40B4-BE49-F238E27FC236}">
                    <a16:creationId xmlns:a16="http://schemas.microsoft.com/office/drawing/2014/main" id="{92024BDA-1221-5C94-3A18-A959FBDBFD86}"/>
                  </a:ext>
                </a:extLst>
              </p:cNvPr>
              <p:cNvSpPr>
                <a:spLocks noRot="1" noChangeAspect="1" noMove="1" noResize="1" noEditPoints="1" noAdjustHandles="1" noChangeArrowheads="1" noChangeShapeType="1" noTextEdit="1"/>
              </p:cNvSpPr>
              <p:nvPr/>
            </p:nvSpPr>
            <p:spPr>
              <a:xfrm>
                <a:off x="8578345" y="3203849"/>
                <a:ext cx="529889" cy="584775"/>
              </a:xfrm>
              <a:prstGeom prst="rect">
                <a:avLst/>
              </a:prstGeom>
              <a:blipFill>
                <a:blip r:embed="rId8"/>
                <a:stretch>
                  <a:fillRect t="-12632" r="-28736" b="-35789"/>
                </a:stretch>
              </a:blipFill>
            </p:spPr>
            <p:txBody>
              <a:bodyPr/>
              <a:lstStyle/>
              <a:p>
                <a:r>
                  <a:rPr lang="en-US">
                    <a:noFill/>
                  </a:rPr>
                  <a:t> </a:t>
                </a:r>
              </a:p>
            </p:txBody>
          </p:sp>
        </mc:Fallback>
      </mc:AlternateContent>
    </p:spTree>
    <p:extLst>
      <p:ext uri="{BB962C8B-B14F-4D97-AF65-F5344CB8AC3E}">
        <p14:creationId xmlns:p14="http://schemas.microsoft.com/office/powerpoint/2010/main" val="2036491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Lots of different constructions with various tradeoffs</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accuracy</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computation time</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interpretability</a:t>
                </a:r>
              </a:p>
              <a:p>
                <a:pPr marL="914400" lvl="1" indent="-457200">
                  <a:buFont typeface="Arial" panose="020B0604020202020204" pitchFamily="34" charset="0"/>
                  <a:buChar char="•"/>
                </a:pPr>
                <a:r>
                  <a:rPr lang="en-US" sz="3200" dirty="0"/>
                  <a:t>Average-case vs. worst-case performance</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8" y="1785331"/>
                <a:ext cx="9807387" cy="2554545"/>
              </a:xfrm>
              <a:prstGeom prst="rect">
                <a:avLst/>
              </a:prstGeom>
              <a:blipFill>
                <a:blip r:embed="rId3"/>
                <a:stretch>
                  <a:fillRect l="-1429" t="-3103" b="-6921"/>
                </a:stretch>
              </a:blipFill>
            </p:spPr>
            <p:txBody>
              <a:bodyPr/>
              <a:lstStyle/>
              <a:p>
                <a:r>
                  <a:rPr lang="en-US">
                    <a:noFill/>
                  </a:rPr>
                  <a:t> </a:t>
                </a:r>
              </a:p>
            </p:txBody>
          </p:sp>
        </mc:Fallback>
      </mc:AlternateContent>
    </p:spTree>
    <p:extLst>
      <p:ext uri="{BB962C8B-B14F-4D97-AF65-F5344CB8AC3E}">
        <p14:creationId xmlns:p14="http://schemas.microsoft.com/office/powerpoint/2010/main" val="221236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Coreset Constructions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5016758"/>
          </a:xfrm>
          <a:prstGeom prst="rect">
            <a:avLst/>
          </a:prstGeom>
        </p:spPr>
        <p:txBody>
          <a:bodyPr wrap="square">
            <a:spAutoFit/>
          </a:bodyPr>
          <a:lstStyle/>
          <a:p>
            <a:pPr marL="457200" indent="-457200">
              <a:buFont typeface="Arial" panose="020B0604020202020204" pitchFamily="34" charset="0"/>
              <a:buChar char="•"/>
            </a:pPr>
            <a:r>
              <a:rPr lang="en-US" sz="3200" dirty="0"/>
              <a:t>Coresets for data-independent neural pruning </a:t>
            </a:r>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a:p>
            <a:pPr marL="457200" indent="-457200">
              <a:buFont typeface="Arial" panose="020B0604020202020204" pitchFamily="34" charset="0"/>
              <a:buChar char="•"/>
            </a:pPr>
            <a:r>
              <a:rPr lang="en-US" sz="3200" dirty="0"/>
              <a:t>Coresets for projective clustering </a:t>
            </a:r>
            <a:r>
              <a:rPr lang="en-US" sz="3200" dirty="0">
                <a:solidFill>
                  <a:srgbClr val="7030A0"/>
                </a:solidFill>
              </a:rPr>
              <a:t>[TW</a:t>
            </a:r>
            <a:r>
              <a:rPr lang="en-US" sz="3200" dirty="0">
                <a:solidFill>
                  <a:srgbClr val="FF0000"/>
                </a:solidFill>
              </a:rPr>
              <a:t>Z</a:t>
            </a:r>
            <a:r>
              <a:rPr lang="en-US" sz="3200" dirty="0">
                <a:solidFill>
                  <a:srgbClr val="7030A0"/>
                </a:solidFill>
              </a:rPr>
              <a:t>BF22]</a:t>
            </a:r>
            <a:endParaRPr lang="en-US" sz="3200" dirty="0"/>
          </a:p>
          <a:p>
            <a:pPr marL="457200" indent="-457200">
              <a:buFont typeface="Arial" panose="020B0604020202020204" pitchFamily="34" charset="0"/>
              <a:buChar char="•"/>
            </a:pPr>
            <a:r>
              <a:rPr lang="en-US" sz="3200" dirty="0"/>
              <a:t>Coresets for regression on structured matrices </a:t>
            </a:r>
            <a:r>
              <a:rPr lang="en-US" sz="3200" dirty="0">
                <a:solidFill>
                  <a:srgbClr val="7030A0"/>
                </a:solidFill>
              </a:rPr>
              <a:t>[MMMW</a:t>
            </a:r>
            <a:r>
              <a:rPr lang="en-US" sz="3200" dirty="0">
                <a:solidFill>
                  <a:srgbClr val="FF0000"/>
                </a:solidFill>
              </a:rPr>
              <a:t>Z</a:t>
            </a:r>
            <a:r>
              <a:rPr lang="en-US" sz="3200" dirty="0">
                <a:solidFill>
                  <a:srgbClr val="7030A0"/>
                </a:solidFill>
              </a:rPr>
              <a:t>F22]</a:t>
            </a:r>
            <a:r>
              <a:rPr lang="en-US" sz="3200" dirty="0"/>
              <a:t> </a:t>
            </a:r>
          </a:p>
          <a:p>
            <a:pPr marL="457200" indent="-457200">
              <a:buFont typeface="Arial" panose="020B0604020202020204" pitchFamily="34" charset="0"/>
              <a:buChar char="•"/>
            </a:pPr>
            <a:r>
              <a:rPr lang="en-US" sz="3200" dirty="0"/>
              <a:t>Online coresets for linear algebra </a:t>
            </a:r>
            <a:r>
              <a:rPr lang="en-US" sz="3200" dirty="0">
                <a:solidFill>
                  <a:srgbClr val="7030A0"/>
                </a:solidFill>
              </a:rPr>
              <a:t>[BDMMUW</a:t>
            </a:r>
            <a:r>
              <a:rPr lang="en-US" sz="3200" dirty="0">
                <a:solidFill>
                  <a:srgbClr val="FF0000"/>
                </a:solidFill>
              </a:rPr>
              <a:t>Z</a:t>
            </a:r>
            <a:r>
              <a:rPr lang="en-US" sz="3200" dirty="0">
                <a:solidFill>
                  <a:srgbClr val="7030A0"/>
                </a:solidFill>
              </a:rPr>
              <a:t>20]</a:t>
            </a:r>
            <a:r>
              <a:rPr lang="en-US" sz="3200" dirty="0"/>
              <a:t> </a:t>
            </a:r>
          </a:p>
          <a:p>
            <a:pPr marL="457200" indent="-457200">
              <a:buFont typeface="Arial" panose="020B0604020202020204" pitchFamily="34" charset="0"/>
              <a:buChar char="•"/>
            </a:pPr>
            <a:r>
              <a:rPr lang="en-US" sz="3200" dirty="0"/>
              <a:t>General coreset construction framework through sensitivity sampling </a:t>
            </a:r>
            <a:r>
              <a:rPr lang="en-US" sz="3200" dirty="0">
                <a:solidFill>
                  <a:srgbClr val="7030A0"/>
                </a:solidFill>
              </a:rPr>
              <a:t>[BFLS</a:t>
            </a:r>
            <a:r>
              <a:rPr lang="en-US" sz="3200" dirty="0">
                <a:solidFill>
                  <a:srgbClr val="FF0000"/>
                </a:solidFill>
              </a:rPr>
              <a:t>Z</a:t>
            </a:r>
            <a:r>
              <a:rPr lang="en-US" sz="3200" dirty="0">
                <a:solidFill>
                  <a:srgbClr val="7030A0"/>
                </a:solidFill>
              </a:rPr>
              <a:t>21]</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9211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09F4-ACAA-940B-5F0B-9F77E506A1E8}"/>
              </a:ext>
            </a:extLst>
          </p:cNvPr>
          <p:cNvPicPr>
            <a:picLocks noChangeAspect="1"/>
          </p:cNvPicPr>
          <p:nvPr/>
        </p:nvPicPr>
        <p:blipFill>
          <a:blip r:embed="rId2"/>
          <a:stretch>
            <a:fillRect/>
          </a:stretch>
        </p:blipFill>
        <p:spPr>
          <a:xfrm>
            <a:off x="2845130" y="0"/>
            <a:ext cx="6501740" cy="6858000"/>
          </a:xfrm>
          <a:prstGeom prst="rect">
            <a:avLst/>
          </a:prstGeom>
        </p:spPr>
      </p:pic>
      <p:sp>
        <p:nvSpPr>
          <p:cNvPr id="6" name="TextBox 5">
            <a:extLst>
              <a:ext uri="{FF2B5EF4-FFF2-40B4-BE49-F238E27FC236}">
                <a16:creationId xmlns:a16="http://schemas.microsoft.com/office/drawing/2014/main" id="{ACF266CB-A08C-B515-9D83-22982CA37567}"/>
              </a:ext>
            </a:extLst>
          </p:cNvPr>
          <p:cNvSpPr txBox="1"/>
          <p:nvPr/>
        </p:nvSpPr>
        <p:spPr>
          <a:xfrm>
            <a:off x="9994743" y="2744053"/>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spTree>
    <p:extLst>
      <p:ext uri="{BB962C8B-B14F-4D97-AF65-F5344CB8AC3E}">
        <p14:creationId xmlns:p14="http://schemas.microsoft.com/office/powerpoint/2010/main" val="121101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35A20C-1E90-B0D0-B935-18A0DE8A2861}"/>
              </a:ext>
            </a:extLst>
          </p:cNvPr>
          <p:cNvSpPr txBox="1"/>
          <p:nvPr/>
        </p:nvSpPr>
        <p:spPr>
          <a:xfrm>
            <a:off x="9994743" y="2549109"/>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pic>
        <p:nvPicPr>
          <p:cNvPr id="3" name="Picture 2">
            <a:extLst>
              <a:ext uri="{FF2B5EF4-FFF2-40B4-BE49-F238E27FC236}">
                <a16:creationId xmlns:a16="http://schemas.microsoft.com/office/drawing/2014/main" id="{E9896599-744C-ED62-A924-DB6F524432C7}"/>
              </a:ext>
            </a:extLst>
          </p:cNvPr>
          <p:cNvPicPr>
            <a:picLocks noChangeAspect="1"/>
          </p:cNvPicPr>
          <p:nvPr/>
        </p:nvPicPr>
        <p:blipFill>
          <a:blip r:embed="rId3"/>
          <a:stretch>
            <a:fillRect/>
          </a:stretch>
        </p:blipFill>
        <p:spPr>
          <a:xfrm>
            <a:off x="783603" y="94805"/>
            <a:ext cx="9142822" cy="6668389"/>
          </a:xfrm>
          <a:prstGeom prst="rect">
            <a:avLst/>
          </a:prstGeom>
        </p:spPr>
      </p:pic>
    </p:spTree>
    <p:extLst>
      <p:ext uri="{BB962C8B-B14F-4D97-AF65-F5344CB8AC3E}">
        <p14:creationId xmlns:p14="http://schemas.microsoft.com/office/powerpoint/2010/main" val="4193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solidFill>
                  <a:srgbClr val="C00000"/>
                </a:solidFill>
              </a:rPr>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9FC84CB5-8B86-E5AB-ED7E-245BFEEC3C3A}"/>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223405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94775-D4F7-4290-7B3D-85E86CFF7993}"/>
              </a:ext>
            </a:extLst>
          </p:cNvPr>
          <p:cNvPicPr>
            <a:picLocks noChangeAspect="1"/>
          </p:cNvPicPr>
          <p:nvPr/>
        </p:nvPicPr>
        <p:blipFill>
          <a:blip r:embed="rId2"/>
          <a:stretch>
            <a:fillRect/>
          </a:stretch>
        </p:blipFill>
        <p:spPr>
          <a:xfrm>
            <a:off x="1791092" y="357628"/>
            <a:ext cx="8999063" cy="6142743"/>
          </a:xfrm>
          <a:prstGeom prst="rect">
            <a:avLst/>
          </a:prstGeom>
        </p:spPr>
      </p:pic>
    </p:spTree>
    <p:extLst>
      <p:ext uri="{BB962C8B-B14F-4D97-AF65-F5344CB8AC3E}">
        <p14:creationId xmlns:p14="http://schemas.microsoft.com/office/powerpoint/2010/main" val="86374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3CB19-9FD2-0577-7FA3-8608754B5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2" name="TextBox 1">
            <a:extLst>
              <a:ext uri="{FF2B5EF4-FFF2-40B4-BE49-F238E27FC236}">
                <a16:creationId xmlns:a16="http://schemas.microsoft.com/office/drawing/2014/main" id="{C70FF993-7AE5-B39F-3EDF-28F08BBCAAD6}"/>
              </a:ext>
            </a:extLst>
          </p:cNvPr>
          <p:cNvSpPr txBox="1"/>
          <p:nvPr/>
        </p:nvSpPr>
        <p:spPr>
          <a:xfrm>
            <a:off x="7583558" y="546651"/>
            <a:ext cx="3104440" cy="769441"/>
          </a:xfrm>
          <a:prstGeom prst="rect">
            <a:avLst/>
          </a:prstGeom>
          <a:noFill/>
        </p:spPr>
        <p:txBody>
          <a:bodyPr wrap="none" rtlCol="0">
            <a:spAutoFit/>
          </a:bodyPr>
          <a:lstStyle/>
          <a:p>
            <a:r>
              <a:rPr lang="en-US" sz="4400" dirty="0">
                <a:solidFill>
                  <a:schemeClr val="bg1"/>
                </a:solidFill>
                <a:latin typeface="+mj-lt"/>
              </a:rPr>
              <a:t>Data Science</a:t>
            </a:r>
          </a:p>
        </p:txBody>
      </p:sp>
    </p:spTree>
    <p:extLst>
      <p:ext uri="{BB962C8B-B14F-4D97-AF65-F5344CB8AC3E}">
        <p14:creationId xmlns:p14="http://schemas.microsoft.com/office/powerpoint/2010/main" val="612599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E8DA-1E14-BBD6-2E36-C48DCC1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16" y="1806475"/>
            <a:ext cx="3220039" cy="4740613"/>
          </a:xfrm>
          <a:prstGeom prst="rect">
            <a:avLst/>
          </a:prstGeom>
        </p:spPr>
      </p:pic>
      <p:pic>
        <p:nvPicPr>
          <p:cNvPr id="5" name="Picture 4">
            <a:extLst>
              <a:ext uri="{FF2B5EF4-FFF2-40B4-BE49-F238E27FC236}">
                <a16:creationId xmlns:a16="http://schemas.microsoft.com/office/drawing/2014/main" id="{051EB6FC-F2B4-6C30-18AC-34408660DE01}"/>
              </a:ext>
            </a:extLst>
          </p:cNvPr>
          <p:cNvPicPr>
            <a:picLocks noChangeAspect="1"/>
          </p:cNvPicPr>
          <p:nvPr/>
        </p:nvPicPr>
        <p:blipFill>
          <a:blip r:embed="rId3"/>
          <a:stretch>
            <a:fillRect/>
          </a:stretch>
        </p:blipFill>
        <p:spPr>
          <a:xfrm>
            <a:off x="3484055" y="1972431"/>
            <a:ext cx="8553450" cy="4276725"/>
          </a:xfrm>
          <a:prstGeom prst="rect">
            <a:avLst/>
          </a:prstGeom>
        </p:spPr>
      </p:pic>
      <p:pic>
        <p:nvPicPr>
          <p:cNvPr id="4" name="Picture 3">
            <a:extLst>
              <a:ext uri="{FF2B5EF4-FFF2-40B4-BE49-F238E27FC236}">
                <a16:creationId xmlns:a16="http://schemas.microsoft.com/office/drawing/2014/main" id="{9CB5D456-45F5-D129-DBDD-B9631F4321E0}"/>
              </a:ext>
            </a:extLst>
          </p:cNvPr>
          <p:cNvPicPr>
            <a:picLocks noChangeAspect="1"/>
          </p:cNvPicPr>
          <p:nvPr/>
        </p:nvPicPr>
        <p:blipFill>
          <a:blip r:embed="rId4"/>
          <a:stretch>
            <a:fillRect/>
          </a:stretch>
        </p:blipFill>
        <p:spPr>
          <a:xfrm>
            <a:off x="1319290" y="127218"/>
            <a:ext cx="9553420" cy="1679257"/>
          </a:xfrm>
          <a:prstGeom prst="rect">
            <a:avLst/>
          </a:prstGeom>
        </p:spPr>
      </p:pic>
    </p:spTree>
    <p:extLst>
      <p:ext uri="{BB962C8B-B14F-4D97-AF65-F5344CB8AC3E}">
        <p14:creationId xmlns:p14="http://schemas.microsoft.com/office/powerpoint/2010/main" val="261797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CEC08-BBC7-C208-7FCF-6CD56FD303DF}"/>
              </a:ext>
            </a:extLst>
          </p:cNvPr>
          <p:cNvPicPr>
            <a:picLocks noChangeAspect="1"/>
          </p:cNvPicPr>
          <p:nvPr/>
        </p:nvPicPr>
        <p:blipFill>
          <a:blip r:embed="rId2"/>
          <a:stretch>
            <a:fillRect/>
          </a:stretch>
        </p:blipFill>
        <p:spPr>
          <a:xfrm>
            <a:off x="0" y="1668"/>
            <a:ext cx="12192000" cy="6854664"/>
          </a:xfrm>
          <a:prstGeom prst="rect">
            <a:avLst/>
          </a:prstGeom>
        </p:spPr>
      </p:pic>
      <p:sp>
        <p:nvSpPr>
          <p:cNvPr id="6" name="Rectangle 5">
            <a:extLst>
              <a:ext uri="{FF2B5EF4-FFF2-40B4-BE49-F238E27FC236}">
                <a16:creationId xmlns:a16="http://schemas.microsoft.com/office/drawing/2014/main" id="{17483179-7E45-1BF7-7408-C81A25AD55FB}"/>
              </a:ext>
            </a:extLst>
          </p:cNvPr>
          <p:cNvSpPr/>
          <p:nvPr/>
        </p:nvSpPr>
        <p:spPr>
          <a:xfrm>
            <a:off x="282804" y="6221691"/>
            <a:ext cx="7522590" cy="6346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52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3CF9F-CEB9-C573-CEFF-55CFE99B807D}"/>
              </a:ext>
            </a:extLst>
          </p:cNvPr>
          <p:cNvPicPr>
            <a:picLocks noChangeAspect="1"/>
          </p:cNvPicPr>
          <p:nvPr/>
        </p:nvPicPr>
        <p:blipFill>
          <a:blip r:embed="rId3"/>
          <a:stretch>
            <a:fillRect/>
          </a:stretch>
        </p:blipFill>
        <p:spPr>
          <a:xfrm>
            <a:off x="330085" y="2938804"/>
            <a:ext cx="11531829" cy="3919196"/>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53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NP-hard to even approximate within a factor of 1.07 </a:t>
                </a:r>
                <a:r>
                  <a:rPr lang="en-US" sz="2800" dirty="0">
                    <a:solidFill>
                      <a:srgbClr val="7030A0"/>
                    </a:solidFill>
                  </a:rPr>
                  <a:t>[CC20, LSW17]</a:t>
                </a:r>
                <a:r>
                  <a:rPr lang="en-US" sz="2800" dirty="0"/>
                  <a:t> </a:t>
                </a:r>
              </a:p>
              <a:p>
                <a:pPr>
                  <a:buClr>
                    <a:schemeClr val="tx1"/>
                  </a:buClr>
                </a:pPr>
                <a:r>
                  <a:rPr lang="en-US" dirty="0">
                    <a:solidFill>
                      <a:srgbClr val="00B050"/>
                    </a:solidFill>
                  </a:rPr>
                  <a:t>Beyond worst case</a:t>
                </a:r>
                <a:r>
                  <a:rPr lang="en-US" dirty="0"/>
                  <a:t>: Clustering on similar inputs or inputs with auxiliary information</a:t>
                </a:r>
              </a:p>
              <a:p>
                <a:pPr>
                  <a:buClr>
                    <a:schemeClr val="tx1"/>
                  </a:buClr>
                </a:pPr>
                <a:r>
                  <a:rPr lang="en-US" dirty="0"/>
                  <a:t>ML can guide the clustering!</a:t>
                </a:r>
                <a:endParaRPr lang="en-US" sz="2800" dirty="0"/>
              </a:p>
              <a:p>
                <a:pPr>
                  <a:buClr>
                    <a:schemeClr val="tx1"/>
                  </a:buClr>
                </a:pPr>
                <a:r>
                  <a:rPr lang="en-US" dirty="0">
                    <a:solidFill>
                      <a:srgbClr val="00B050"/>
                    </a:solidFill>
                  </a:rPr>
                  <a:t>Our main message</a:t>
                </a:r>
                <a:r>
                  <a:rPr lang="en-US" dirty="0"/>
                  <a:t>: We can avoid worst case with advice!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40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C058AE-50F3-2444-0C4E-F9024F03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303" y="2214934"/>
            <a:ext cx="2283741" cy="3643722"/>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Predictor</a:t>
            </a:r>
          </a:p>
        </p:txBody>
      </p:sp>
      <mc:AlternateContent xmlns:mc="http://schemas.openxmlformats.org/markup-compatibility/2006" xmlns:a14="http://schemas.microsoft.com/office/drawing/2010/main">
        <mc:Choice Requires="a14">
          <p:sp>
            <p:nvSpPr>
              <p:cNvPr id="7" name="Speech Bubble: Oval 6">
                <a:extLst>
                  <a:ext uri="{FF2B5EF4-FFF2-40B4-BE49-F238E27FC236}">
                    <a16:creationId xmlns:a16="http://schemas.microsoft.com/office/drawing/2014/main" id="{AADD9469-E885-3591-E592-4669E7659572}"/>
                  </a:ext>
                </a:extLst>
              </p:cNvPr>
              <p:cNvSpPr/>
              <p:nvPr/>
            </p:nvSpPr>
            <p:spPr>
              <a:xfrm>
                <a:off x="2907944" y="256705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a:t>
                </a:r>
              </a:p>
            </p:txBody>
          </p:sp>
        </mc:Choice>
        <mc:Fallback xmlns="">
          <p:sp>
            <p:nvSpPr>
              <p:cNvPr id="7" name="Speech Bubble: Oval 6">
                <a:extLst>
                  <a:ext uri="{FF2B5EF4-FFF2-40B4-BE49-F238E27FC236}">
                    <a16:creationId xmlns:a16="http://schemas.microsoft.com/office/drawing/2014/main" id="{AADD9469-E885-3591-E592-4669E7659572}"/>
                  </a:ext>
                </a:extLst>
              </p:cNvPr>
              <p:cNvSpPr>
                <a:spLocks noRot="1" noChangeAspect="1" noMove="1" noResize="1" noEditPoints="1" noAdjustHandles="1" noChangeArrowheads="1" noChangeShapeType="1" noTextEdit="1"/>
              </p:cNvSpPr>
              <p:nvPr/>
            </p:nvSpPr>
            <p:spPr>
              <a:xfrm>
                <a:off x="2907944" y="2567051"/>
                <a:ext cx="2392759" cy="1325562"/>
              </a:xfrm>
              <a:prstGeom prst="wedgeEllipseCallou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peech Bubble: Oval 7">
                <a:extLst>
                  <a:ext uri="{FF2B5EF4-FFF2-40B4-BE49-F238E27FC236}">
                    <a16:creationId xmlns:a16="http://schemas.microsoft.com/office/drawing/2014/main" id="{1B136D98-6B33-F103-8613-FDEA5D8277DC}"/>
                  </a:ext>
                </a:extLst>
              </p:cNvPr>
              <p:cNvSpPr/>
              <p:nvPr/>
            </p:nvSpPr>
            <p:spPr>
              <a:xfrm>
                <a:off x="2907944" y="425361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a:t>
                </a:r>
              </a:p>
            </p:txBody>
          </p:sp>
        </mc:Choice>
        <mc:Fallback xmlns="">
          <p:sp>
            <p:nvSpPr>
              <p:cNvPr id="8" name="Speech Bubble: Oval 7">
                <a:extLst>
                  <a:ext uri="{FF2B5EF4-FFF2-40B4-BE49-F238E27FC236}">
                    <a16:creationId xmlns:a16="http://schemas.microsoft.com/office/drawing/2014/main" id="{1B136D98-6B33-F103-8613-FDEA5D8277DC}"/>
                  </a:ext>
                </a:extLst>
              </p:cNvPr>
              <p:cNvSpPr>
                <a:spLocks noRot="1" noChangeAspect="1" noMove="1" noResize="1" noEditPoints="1" noAdjustHandles="1" noChangeArrowheads="1" noChangeShapeType="1" noTextEdit="1"/>
              </p:cNvSpPr>
              <p:nvPr/>
            </p:nvSpPr>
            <p:spPr>
              <a:xfrm>
                <a:off x="2907944" y="4253611"/>
                <a:ext cx="2392759" cy="1325562"/>
              </a:xfrm>
              <a:prstGeom prst="wedgeEllipseCallou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peech Bubble: Oval 8">
                <a:extLst>
                  <a:ext uri="{FF2B5EF4-FFF2-40B4-BE49-F238E27FC236}">
                    <a16:creationId xmlns:a16="http://schemas.microsoft.com/office/drawing/2014/main" id="{7FBA8D25-4579-0499-857C-401B13014A3B}"/>
                  </a:ext>
                </a:extLst>
              </p:cNvPr>
              <p:cNvSpPr/>
              <p:nvPr/>
            </p:nvSpPr>
            <p:spPr>
              <a:xfrm>
                <a:off x="5803544" y="256705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 belongs to cluster </a:t>
                </a:r>
                <a14:m>
                  <m:oMath xmlns:m="http://schemas.openxmlformats.org/officeDocument/2006/math">
                    <m:r>
                      <a:rPr lang="en-US" sz="2400" b="0" i="1" smtClean="0">
                        <a:solidFill>
                          <a:srgbClr val="C00000"/>
                        </a:solidFill>
                        <a:latin typeface="Cambria Math" panose="02040503050406030204" pitchFamily="18" charset="0"/>
                      </a:rPr>
                      <m:t>3</m:t>
                    </m:r>
                  </m:oMath>
                </a14:m>
                <a:endParaRPr lang="en-US" sz="2400" dirty="0">
                  <a:solidFill>
                    <a:schemeClr val="tx1"/>
                  </a:solidFill>
                </a:endParaRPr>
              </a:p>
            </p:txBody>
          </p:sp>
        </mc:Choice>
        <mc:Fallback xmlns="">
          <p:sp>
            <p:nvSpPr>
              <p:cNvPr id="9" name="Speech Bubble: Oval 8">
                <a:extLst>
                  <a:ext uri="{FF2B5EF4-FFF2-40B4-BE49-F238E27FC236}">
                    <a16:creationId xmlns:a16="http://schemas.microsoft.com/office/drawing/2014/main" id="{7FBA8D25-4579-0499-857C-401B13014A3B}"/>
                  </a:ext>
                </a:extLst>
              </p:cNvPr>
              <p:cNvSpPr>
                <a:spLocks noRot="1" noChangeAspect="1" noMove="1" noResize="1" noEditPoints="1" noAdjustHandles="1" noChangeArrowheads="1" noChangeShapeType="1" noTextEdit="1"/>
              </p:cNvSpPr>
              <p:nvPr/>
            </p:nvSpPr>
            <p:spPr>
              <a:xfrm>
                <a:off x="5803544" y="2567051"/>
                <a:ext cx="2392759" cy="1325562"/>
              </a:xfrm>
              <a:prstGeom prst="wedgeEllipseCallout">
                <a:avLst>
                  <a:gd name="adj1" fmla="val 36490"/>
                  <a:gd name="adj2" fmla="val 57135"/>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Oval 11">
                <a:extLst>
                  <a:ext uri="{FF2B5EF4-FFF2-40B4-BE49-F238E27FC236}">
                    <a16:creationId xmlns:a16="http://schemas.microsoft.com/office/drawing/2014/main" id="{229E54F8-BEAE-FB5A-5B7D-EFC5C31C21B0}"/>
                  </a:ext>
                </a:extLst>
              </p:cNvPr>
              <p:cNvSpPr/>
              <p:nvPr/>
            </p:nvSpPr>
            <p:spPr>
              <a:xfrm>
                <a:off x="5694919" y="425361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 belongs to cluster </a:t>
                </a:r>
                <a14:m>
                  <m:oMath xmlns:m="http://schemas.openxmlformats.org/officeDocument/2006/math">
                    <m:r>
                      <a:rPr lang="en-US" sz="2400" b="0" i="0" smtClean="0">
                        <a:solidFill>
                          <a:srgbClr val="C00000"/>
                        </a:solidFill>
                        <a:latin typeface="Cambria Math" panose="02040503050406030204" pitchFamily="18" charset="0"/>
                      </a:rPr>
                      <m:t>7</m:t>
                    </m:r>
                  </m:oMath>
                </a14:m>
                <a:endParaRPr lang="en-US" sz="2400" dirty="0">
                  <a:solidFill>
                    <a:schemeClr val="tx1"/>
                  </a:solidFill>
                </a:endParaRPr>
              </a:p>
            </p:txBody>
          </p:sp>
        </mc:Choice>
        <mc:Fallback xmlns="">
          <p:sp>
            <p:nvSpPr>
              <p:cNvPr id="12" name="Speech Bubble: Oval 11">
                <a:extLst>
                  <a:ext uri="{FF2B5EF4-FFF2-40B4-BE49-F238E27FC236}">
                    <a16:creationId xmlns:a16="http://schemas.microsoft.com/office/drawing/2014/main" id="{229E54F8-BEAE-FB5A-5B7D-EFC5C31C21B0}"/>
                  </a:ext>
                </a:extLst>
              </p:cNvPr>
              <p:cNvSpPr>
                <a:spLocks noRot="1" noChangeAspect="1" noMove="1" noResize="1" noEditPoints="1" noAdjustHandles="1" noChangeArrowheads="1" noChangeShapeType="1" noTextEdit="1"/>
              </p:cNvSpPr>
              <p:nvPr/>
            </p:nvSpPr>
            <p:spPr>
              <a:xfrm>
                <a:off x="5694919" y="4253611"/>
                <a:ext cx="2392759" cy="1325562"/>
              </a:xfrm>
              <a:prstGeom prst="wedgeEllipseCallout">
                <a:avLst>
                  <a:gd name="adj1" fmla="val 36490"/>
                  <a:gd name="adj2" fmla="val 57135"/>
                </a:avLst>
              </a:prstGeom>
              <a:blipFill>
                <a:blip r:embed="rId9"/>
                <a:stretch>
                  <a:fillRect/>
                </a:stretch>
              </a:blipFill>
              <a:ln w="38100">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F5FCAFA-3A29-F557-530F-12412B1B9F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51566" y="2756982"/>
            <a:ext cx="2204957" cy="2993258"/>
          </a:xfrm>
          <a:prstGeom prst="rect">
            <a:avLst/>
          </a:prstGeom>
        </p:spPr>
      </p:pic>
    </p:spTree>
    <p:extLst>
      <p:ext uri="{BB962C8B-B14F-4D97-AF65-F5344CB8AC3E}">
        <p14:creationId xmlns:p14="http://schemas.microsoft.com/office/powerpoint/2010/main" val="2625210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r>
                  <a:rPr lang="en-US" dirty="0">
                    <a:solidFill>
                      <a:srgbClr val="00B050"/>
                    </a:solidFill>
                  </a:rPr>
                  <a:t>Main result </a:t>
                </a:r>
                <a:r>
                  <a:rPr lang="en-US" dirty="0">
                    <a:solidFill>
                      <a:srgbClr val="7030A0"/>
                    </a:solidFill>
                  </a:rPr>
                  <a:t>[EFSW</a:t>
                </a:r>
                <a:r>
                  <a:rPr lang="en-US" dirty="0">
                    <a:solidFill>
                      <a:srgbClr val="FF0000"/>
                    </a:solidFill>
                  </a:rPr>
                  <a:t>Z</a:t>
                </a:r>
                <a:r>
                  <a:rPr lang="en-US" dirty="0">
                    <a:solidFill>
                      <a:srgbClr val="7030A0"/>
                    </a:solidFill>
                  </a:rPr>
                  <a:t>22]</a:t>
                </a:r>
                <a:r>
                  <a:rPr lang="en-US" dirty="0"/>
                  <a:t>: Algorithm that outputs a </a:t>
                </a:r>
                <a14:m>
                  <m:oMath xmlns:m="http://schemas.openxmlformats.org/officeDocument/2006/math">
                    <m:r>
                      <a:rPr lang="en-US"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e>
                    </m:d>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oMath>
                </a14:m>
                <a:r>
                  <a:rPr lang="en-US" dirty="0"/>
                  <a:t>approximate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 in nearly linear time</a:t>
                </a:r>
              </a:p>
              <a:p>
                <a:pPr>
                  <a:buClr>
                    <a:schemeClr val="tx1"/>
                  </a:buClr>
                </a:pPr>
                <a:endParaRPr lang="en-US" dirty="0"/>
              </a:p>
              <a:p>
                <a:pPr>
                  <a:buClr>
                    <a:schemeClr val="tx1"/>
                  </a:buClr>
                </a:pPr>
                <a:endParaRPr lang="en-US" dirty="0"/>
              </a:p>
              <a:p>
                <a:pPr>
                  <a:buClr>
                    <a:schemeClr val="tx1"/>
                  </a:buClr>
                </a:pPr>
                <a:r>
                  <a:rPr lang="en-US" dirty="0"/>
                  <a:t>“Predictions can overcome complexity hardness barriers!”</a:t>
                </a:r>
              </a:p>
              <a:p>
                <a:pPr>
                  <a:buClr>
                    <a:schemeClr val="tx1"/>
                  </a:buClr>
                </a:pPr>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Theoretical Guarantee</a:t>
            </a:r>
          </a:p>
        </p:txBody>
      </p:sp>
    </p:spTree>
    <p:extLst>
      <p:ext uri="{BB962C8B-B14F-4D97-AF65-F5344CB8AC3E}">
        <p14:creationId xmlns:p14="http://schemas.microsoft.com/office/powerpoint/2010/main" val="2184186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480AD-21A8-4AE4-2D36-F67D0833E590}"/>
              </a:ext>
            </a:extLst>
          </p:cNvPr>
          <p:cNvPicPr>
            <a:picLocks noChangeAspect="1"/>
          </p:cNvPicPr>
          <p:nvPr/>
        </p:nvPicPr>
        <p:blipFill>
          <a:blip r:embed="rId3"/>
          <a:stretch>
            <a:fillRect/>
          </a:stretch>
        </p:blipFill>
        <p:spPr>
          <a:xfrm>
            <a:off x="838200" y="1967886"/>
            <a:ext cx="10393052" cy="323905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Optimal cost </a:t>
                </a:r>
                <a14:m>
                  <m:oMath xmlns:m="http://schemas.openxmlformats.org/officeDocument/2006/math">
                    <m:r>
                      <a:rPr lang="en-US" b="0" i="1" smtClean="0">
                        <a:solidFill>
                          <a:srgbClr val="C00000"/>
                        </a:solidFill>
                        <a:latin typeface="Cambria Math" panose="02040503050406030204" pitchFamily="18" charset="0"/>
                      </a:rPr>
                      <m:t>≈0</m:t>
                    </m:r>
                  </m:oMath>
                </a14:m>
                <a:endParaRPr lang="en-US" dirty="0"/>
              </a:p>
              <a:p>
                <a:pPr>
                  <a:buClr>
                    <a:schemeClr val="tx1"/>
                  </a:buClr>
                </a:pPr>
                <a:r>
                  <a:rPr lang="en-US" dirty="0"/>
                  <a:t>Predictor with arbitrary small error has large cost!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
        <p:nvSpPr>
          <p:cNvPr id="5" name="Rectangle 4">
            <a:extLst>
              <a:ext uri="{FF2B5EF4-FFF2-40B4-BE49-F238E27FC236}">
                <a16:creationId xmlns:a16="http://schemas.microsoft.com/office/drawing/2014/main" id="{F13BE3AC-8BFA-85BB-4B65-6A1B13EFC5D2}"/>
              </a:ext>
            </a:extLst>
          </p:cNvPr>
          <p:cNvSpPr/>
          <p:nvPr/>
        </p:nvSpPr>
        <p:spPr>
          <a:xfrm>
            <a:off x="838200" y="2107096"/>
            <a:ext cx="10273748" cy="2941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846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6"/>
                <a:stretch>
                  <a:fillRect b="-1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0E571A9-0D79-1A5A-EDAB-389A49483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91" y="3678289"/>
            <a:ext cx="4393664" cy="2716005"/>
          </a:xfrm>
          <a:prstGeom prst="rect">
            <a:avLst/>
          </a:prstGeom>
        </p:spPr>
      </p:pic>
      <p:pic>
        <p:nvPicPr>
          <p:cNvPr id="11" name="Picture 10">
            <a:extLst>
              <a:ext uri="{FF2B5EF4-FFF2-40B4-BE49-F238E27FC236}">
                <a16:creationId xmlns:a16="http://schemas.microsoft.com/office/drawing/2014/main" id="{094CD33D-2F47-6638-ABD8-EC274CEA9E6C}"/>
              </a:ext>
            </a:extLst>
          </p:cNvPr>
          <p:cNvPicPr>
            <a:picLocks noChangeAspect="1"/>
          </p:cNvPicPr>
          <p:nvPr/>
        </p:nvPicPr>
        <p:blipFill>
          <a:blip r:embed="rId8"/>
          <a:stretch>
            <a:fillRect/>
          </a:stretch>
        </p:blipFill>
        <p:spPr>
          <a:xfrm>
            <a:off x="7723193" y="3678289"/>
            <a:ext cx="2533170" cy="2376693"/>
          </a:xfrm>
          <a:prstGeom prst="rect">
            <a:avLst/>
          </a:prstGeom>
        </p:spPr>
      </p:pic>
      <p:pic>
        <p:nvPicPr>
          <p:cNvPr id="13" name="Picture 12">
            <a:extLst>
              <a:ext uri="{FF2B5EF4-FFF2-40B4-BE49-F238E27FC236}">
                <a16:creationId xmlns:a16="http://schemas.microsoft.com/office/drawing/2014/main" id="{B783A6E6-4EBD-B795-7D45-FE1A0C62543B}"/>
              </a:ext>
            </a:extLst>
          </p:cNvPr>
          <p:cNvPicPr>
            <a:picLocks noChangeAspect="1"/>
          </p:cNvPicPr>
          <p:nvPr/>
        </p:nvPicPr>
        <p:blipFill>
          <a:blip r:embed="rId9"/>
          <a:stretch>
            <a:fillRect/>
          </a:stretch>
        </p:blipFill>
        <p:spPr>
          <a:xfrm>
            <a:off x="7895494" y="3777890"/>
            <a:ext cx="1636132" cy="230890"/>
          </a:xfrm>
          <a:prstGeom prst="rect">
            <a:avLst/>
          </a:prstGeom>
        </p:spPr>
      </p:pic>
    </p:spTree>
    <p:extLst>
      <p:ext uri="{BB962C8B-B14F-4D97-AF65-F5344CB8AC3E}">
        <p14:creationId xmlns:p14="http://schemas.microsoft.com/office/powerpoint/2010/main" val="3333976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04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2CE8B982-C062-9513-B68B-FCB51965CBDC}"/>
              </a:ext>
            </a:extLst>
          </p:cNvPr>
          <p:cNvSpPr/>
          <p:nvPr/>
        </p:nvSpPr>
        <p:spPr>
          <a:xfrm rot="16200000">
            <a:off x="2529136" y="4693330"/>
            <a:ext cx="619422" cy="19959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179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141"/>
            <a:ext cx="12192000" cy="6345717"/>
          </a:xfrm>
          <a:prstGeom prst="rect">
            <a:avLst/>
          </a:prstGeom>
        </p:spPr>
      </p:pic>
    </p:spTree>
    <p:extLst>
      <p:ext uri="{BB962C8B-B14F-4D97-AF65-F5344CB8AC3E}">
        <p14:creationId xmlns:p14="http://schemas.microsoft.com/office/powerpoint/2010/main" val="1871941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3706543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a:p>
                <a:pPr>
                  <a:buClr>
                    <a:schemeClr val="tx1"/>
                  </a:buClr>
                </a:pPr>
                <a:endParaRPr lang="en-US" dirty="0"/>
              </a:p>
              <a:p>
                <a:pPr>
                  <a:buClr>
                    <a:schemeClr val="tx1"/>
                  </a:buClr>
                </a:pPr>
                <a:r>
                  <a:rPr lang="en-US" dirty="0"/>
                  <a:t>Introduces a new set of tools for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5541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Case Study</a:t>
            </a:r>
            <a:r>
              <a:rPr lang="en-US" dirty="0"/>
              <a:t>: Spectral clustering on graphs varying over time</a:t>
            </a:r>
          </a:p>
          <a:p>
            <a:pPr>
              <a:buClr>
                <a:schemeClr val="tx1"/>
              </a:buClr>
            </a:pPr>
            <a:endParaRPr lang="en-US" dirty="0"/>
          </a:p>
          <a:p>
            <a:pPr>
              <a:buClr>
                <a:schemeClr val="tx1"/>
              </a:buClr>
            </a:pPr>
            <a:endParaRPr lang="en-US" dirty="0"/>
          </a:p>
          <a:p>
            <a:pPr>
              <a:buClr>
                <a:schemeClr val="tx1"/>
              </a:buClr>
            </a:pPr>
            <a:r>
              <a:rPr lang="en-US" dirty="0">
                <a:solidFill>
                  <a:srgbClr val="00B050"/>
                </a:solidFill>
              </a:rPr>
              <a:t>Dataset</a:t>
            </a:r>
            <a:r>
              <a:rPr lang="en-US" dirty="0"/>
              <a:t>: Internet router graph varying over the course of a year</a:t>
            </a:r>
          </a:p>
          <a:p>
            <a:pPr>
              <a:buClr>
                <a:schemeClr val="tx1"/>
              </a:buClr>
            </a:pPr>
            <a:endParaRPr lang="en-US" dirty="0"/>
          </a:p>
          <a:p>
            <a:pPr>
              <a:buClr>
                <a:schemeClr val="tx1"/>
              </a:buClr>
            </a:pPr>
            <a:endParaRPr lang="en-US" dirty="0"/>
          </a:p>
          <a:p>
            <a:pPr>
              <a:buClr>
                <a:schemeClr val="tx1"/>
              </a:buClr>
            </a:pPr>
            <a:r>
              <a:rPr lang="en-US" dirty="0">
                <a:solidFill>
                  <a:srgbClr val="00B050"/>
                </a:solidFill>
              </a:rPr>
              <a:t>Methodology</a:t>
            </a:r>
            <a:r>
              <a:rPr lang="en-US" dirty="0"/>
              <a:t>: Compare to standard benchmarks while using various natural predictors, i.e., noisily perturb true labels and compare to baselines as function of error</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Experimental Results</a:t>
            </a:r>
          </a:p>
        </p:txBody>
      </p:sp>
    </p:spTree>
    <p:extLst>
      <p:ext uri="{BB962C8B-B14F-4D97-AF65-F5344CB8AC3E}">
        <p14:creationId xmlns:p14="http://schemas.microsoft.com/office/powerpoint/2010/main" val="425267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B4C-BAAC-1E5D-0880-7348F3534A3C}"/>
                  </a:ext>
                </a:extLst>
              </p:cNvPr>
              <p:cNvSpPr txBox="1"/>
              <p:nvPr/>
            </p:nvSpPr>
            <p:spPr>
              <a:xfrm>
                <a:off x="224266" y="5680956"/>
                <a:ext cx="11743467" cy="954107"/>
              </a:xfrm>
              <a:prstGeom prst="rect">
                <a:avLst/>
              </a:prstGeom>
              <a:noFill/>
            </p:spPr>
            <p:txBody>
              <a:bodyPr wrap="square">
                <a:spAutoFit/>
              </a:bodyPr>
              <a:lstStyle/>
              <a:p>
                <a:r>
                  <a:rPr lang="en-US" sz="2800" dirty="0">
                    <a:solidFill>
                      <a:srgbClr val="00B050"/>
                    </a:solidFill>
                  </a:rPr>
                  <a:t>Conclusion</a:t>
                </a:r>
                <a:r>
                  <a:rPr lang="en-US" sz="2800" dirty="0"/>
                  <a:t>: Our algorithm (using predictor) outperforms benchmarks such as </a:t>
                </a:r>
                <a14:m>
                  <m:oMath xmlns:m="http://schemas.openxmlformats.org/officeDocument/2006/math">
                    <m:r>
                      <a:rPr lang="en-US" sz="2800" b="0" i="1" smtClean="0">
                        <a:solidFill>
                          <a:srgbClr val="C00000"/>
                        </a:solidFill>
                        <a:latin typeface="Cambria Math" panose="02040503050406030204" pitchFamily="18" charset="0"/>
                      </a:rPr>
                      <m:t>𝑘</m:t>
                    </m:r>
                  </m:oMath>
                </a14:m>
                <a:r>
                  <a:rPr lang="en-US" sz="2800" dirty="0"/>
                  <a:t>-means ++ for low error while staying competitive with high corruptions</a:t>
                </a:r>
              </a:p>
            </p:txBody>
          </p:sp>
        </mc:Choice>
        <mc:Fallback xmlns="">
          <p:sp>
            <p:nvSpPr>
              <p:cNvPr id="5" name="TextBox 4">
                <a:extLst>
                  <a:ext uri="{FF2B5EF4-FFF2-40B4-BE49-F238E27FC236}">
                    <a16:creationId xmlns:a16="http://schemas.microsoft.com/office/drawing/2014/main" id="{829C3B4C-BAAC-1E5D-0880-7348F3534A3C}"/>
                  </a:ext>
                </a:extLst>
              </p:cNvPr>
              <p:cNvSpPr txBox="1">
                <a:spLocks noRot="1" noChangeAspect="1" noMove="1" noResize="1" noEditPoints="1" noAdjustHandles="1" noChangeArrowheads="1" noChangeShapeType="1" noTextEdit="1"/>
              </p:cNvSpPr>
              <p:nvPr/>
            </p:nvSpPr>
            <p:spPr>
              <a:xfrm>
                <a:off x="224266" y="5680956"/>
                <a:ext cx="11743467" cy="954107"/>
              </a:xfrm>
              <a:prstGeom prst="rect">
                <a:avLst/>
              </a:prstGeom>
              <a:blipFill>
                <a:blip r:embed="rId3"/>
                <a:stretch>
                  <a:fillRect l="-1090" t="-6410" r="-779" b="-179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A3A6EDB-E510-7A58-3F18-F5DB70B584B3}"/>
              </a:ext>
            </a:extLst>
          </p:cNvPr>
          <p:cNvPicPr>
            <a:picLocks noChangeAspect="1"/>
          </p:cNvPicPr>
          <p:nvPr/>
        </p:nvPicPr>
        <p:blipFill>
          <a:blip r:embed="rId4"/>
          <a:stretch>
            <a:fillRect/>
          </a:stretch>
        </p:blipFill>
        <p:spPr>
          <a:xfrm>
            <a:off x="2220153" y="565081"/>
            <a:ext cx="7334250" cy="5191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33B941-B78A-35AB-143E-3D08F81380F2}"/>
                  </a:ext>
                </a:extLst>
              </p:cNvPr>
              <p:cNvSpPr txBox="1"/>
              <p:nvPr/>
            </p:nvSpPr>
            <p:spPr>
              <a:xfrm>
                <a:off x="1496045" y="103416"/>
                <a:ext cx="9199907" cy="461665"/>
              </a:xfrm>
              <a:prstGeom prst="rect">
                <a:avLst/>
              </a:prstGeom>
              <a:noFill/>
            </p:spPr>
            <p:txBody>
              <a:bodyPr wrap="square">
                <a:spAutoFit/>
              </a:bodyPr>
              <a:lstStyle/>
              <a:p>
                <a:pPr>
                  <a:buClr>
                    <a:schemeClr val="tx1"/>
                  </a:buClr>
                </a:pPr>
                <a:r>
                  <a:rPr lang="en-US" sz="2400" dirty="0">
                    <a:solidFill>
                      <a:srgbClr val="00B050"/>
                    </a:solidFill>
                  </a:rPr>
                  <a:t>Dataset</a:t>
                </a:r>
                <a:r>
                  <a:rPr lang="en-US" sz="2400" dirty="0"/>
                  <a:t>: Internet router graph varying over the course of a year, </a:t>
                </a:r>
                <a14:m>
                  <m:oMath xmlns:m="http://schemas.openxmlformats.org/officeDocument/2006/math">
                    <m:r>
                      <a:rPr lang="en-US" sz="2400" b="0" i="1" smtClean="0">
                        <a:solidFill>
                          <a:srgbClr val="C00000"/>
                        </a:solidFill>
                        <a:latin typeface="Cambria Math" panose="02040503050406030204" pitchFamily="18" charset="0"/>
                      </a:rPr>
                      <m:t>𝑘</m:t>
                    </m:r>
                    <m:r>
                      <a:rPr lang="en-US" sz="2400" b="0" i="1" smtClean="0">
                        <a:solidFill>
                          <a:srgbClr val="C00000"/>
                        </a:solidFill>
                        <a:latin typeface="Cambria Math" panose="02040503050406030204" pitchFamily="18" charset="0"/>
                      </a:rPr>
                      <m:t>=10</m:t>
                    </m:r>
                  </m:oMath>
                </a14:m>
                <a:endParaRPr lang="en-US" sz="2400" dirty="0"/>
              </a:p>
            </p:txBody>
          </p:sp>
        </mc:Choice>
        <mc:Fallback xmlns="">
          <p:sp>
            <p:nvSpPr>
              <p:cNvPr id="9" name="TextBox 8">
                <a:extLst>
                  <a:ext uri="{FF2B5EF4-FFF2-40B4-BE49-F238E27FC236}">
                    <a16:creationId xmlns:a16="http://schemas.microsoft.com/office/drawing/2014/main" id="{D733B941-B78A-35AB-143E-3D08F81380F2}"/>
                  </a:ext>
                </a:extLst>
              </p:cNvPr>
              <p:cNvSpPr txBox="1">
                <a:spLocks noRot="1" noChangeAspect="1" noMove="1" noResize="1" noEditPoints="1" noAdjustHandles="1" noChangeArrowheads="1" noChangeShapeType="1" noTextEdit="1"/>
              </p:cNvSpPr>
              <p:nvPr/>
            </p:nvSpPr>
            <p:spPr>
              <a:xfrm>
                <a:off x="1496045" y="103416"/>
                <a:ext cx="9199907" cy="461665"/>
              </a:xfrm>
              <a:prstGeom prst="rect">
                <a:avLst/>
              </a:prstGeom>
              <a:blipFill>
                <a:blip r:embed="rId5"/>
                <a:stretch>
                  <a:fillRect l="-993"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3571404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r>
              <a:rPr lang="en-US" dirty="0"/>
              <a:t>Learning-Augmented k-means Clustering </a:t>
            </a:r>
            <a:r>
              <a:rPr lang="en-US" dirty="0">
                <a:solidFill>
                  <a:srgbClr val="7030A0"/>
                </a:solidFill>
              </a:rPr>
              <a:t>(ICLR 2022)</a:t>
            </a:r>
          </a:p>
          <a:p>
            <a:r>
              <a:rPr lang="en-US" dirty="0"/>
              <a:t>Fast Regression for Structured Inputs </a:t>
            </a:r>
            <a:r>
              <a:rPr lang="en-US" dirty="0">
                <a:solidFill>
                  <a:srgbClr val="7030A0"/>
                </a:solidFill>
              </a:rPr>
              <a:t>(ICLR 2022)</a:t>
            </a:r>
          </a:p>
          <a:p>
            <a:r>
              <a:rPr lang="en-US" dirty="0"/>
              <a:t>New Coresets for Projective Clustering and Applications </a:t>
            </a:r>
            <a:r>
              <a:rPr lang="en-US" dirty="0">
                <a:solidFill>
                  <a:srgbClr val="7030A0"/>
                </a:solidFill>
              </a:rPr>
              <a:t>(AISTATS 2022)</a:t>
            </a:r>
          </a:p>
          <a:p>
            <a:r>
              <a:rPr lang="en-US" dirty="0"/>
              <a:t>Dimensionality Reduction for Wasserstein Barycenter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Learning a Latent Simplex in Input Sparsity Time </a:t>
            </a:r>
            <a:r>
              <a:rPr lang="en-US" dirty="0">
                <a:solidFill>
                  <a:srgbClr val="7030A0"/>
                </a:solidFill>
              </a:rPr>
              <a:t>(ICLR 2021) </a:t>
            </a:r>
          </a:p>
          <a:p>
            <a:r>
              <a:rPr lang="en-US" dirty="0"/>
              <a:t>Near Optimal Linear Algebra in the Online and Sliding Window Models </a:t>
            </a:r>
            <a:r>
              <a:rPr lang="en-US" dirty="0">
                <a:solidFill>
                  <a:srgbClr val="7030A0"/>
                </a:solidFill>
              </a:rPr>
              <a:t>(FOCS 2020)</a:t>
            </a:r>
          </a:p>
          <a:p>
            <a:r>
              <a:rPr lang="en-US" dirty="0"/>
              <a:t>Data-Independent Neural Pruning via Coresets </a:t>
            </a:r>
            <a:r>
              <a:rPr lang="en-US" dirty="0">
                <a:solidFill>
                  <a:srgbClr val="7030A0"/>
                </a:solidFill>
              </a:rPr>
              <a:t>(ICLR 2020)</a:t>
            </a:r>
          </a:p>
          <a:p>
            <a:r>
              <a:rPr lang="en-US" dirty="0" err="1"/>
              <a:t>Adversarially</a:t>
            </a:r>
            <a:r>
              <a:rPr lang="en-US" dirty="0"/>
              <a:t> Robust Submodular Maximization under Knapsack Constraints </a:t>
            </a:r>
            <a:r>
              <a:rPr lang="en-US" dirty="0">
                <a:solidFill>
                  <a:srgbClr val="7030A0"/>
                </a:solidFill>
              </a:rPr>
              <a:t>(KDD 2019)</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My Recent Work on Data Science</a:t>
            </a:r>
          </a:p>
        </p:txBody>
      </p:sp>
    </p:spTree>
    <p:extLst>
      <p:ext uri="{BB962C8B-B14F-4D97-AF65-F5344CB8AC3E}">
        <p14:creationId xmlns:p14="http://schemas.microsoft.com/office/powerpoint/2010/main" val="1833373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sz="5400" dirty="0">
                <a:solidFill>
                  <a:schemeClr val="accent1"/>
                </a:solidFill>
              </a:rPr>
              <a:t>Questions</a:t>
            </a:r>
            <a:r>
              <a:rPr lang="en-US" dirty="0">
                <a:solidFill>
                  <a:schemeClr val="accent1"/>
                </a:solidFill>
              </a:rPr>
              <a:t>?</a:t>
            </a:r>
          </a:p>
        </p:txBody>
      </p:sp>
    </p:spTree>
    <p:extLst>
      <p:ext uri="{BB962C8B-B14F-4D97-AF65-F5344CB8AC3E}">
        <p14:creationId xmlns:p14="http://schemas.microsoft.com/office/powerpoint/2010/main" val="3181637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Security and Privacy for Big Data</a:t>
            </a:r>
          </a:p>
        </p:txBody>
      </p:sp>
    </p:spTree>
    <p:extLst>
      <p:ext uri="{BB962C8B-B14F-4D97-AF65-F5344CB8AC3E}">
        <p14:creationId xmlns:p14="http://schemas.microsoft.com/office/powerpoint/2010/main" val="1781028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387" y="263913"/>
            <a:ext cx="7910911" cy="4581608"/>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899165" y="5024427"/>
            <a:ext cx="10771354" cy="156966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2463182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93044" y="5011308"/>
            <a:ext cx="4457700" cy="1028700"/>
          </a:xfrm>
          <a:prstGeom prst="rect">
            <a:avLst/>
          </a:prstGeom>
        </p:spPr>
      </p:pic>
      <p:pic>
        <p:nvPicPr>
          <p:cNvPr id="5" name="Picture 4"/>
          <p:cNvPicPr>
            <a:picLocks noChangeAspect="1"/>
          </p:cNvPicPr>
          <p:nvPr/>
        </p:nvPicPr>
        <p:blipFill>
          <a:blip r:embed="rId3"/>
          <a:stretch>
            <a:fillRect/>
          </a:stretch>
        </p:blipFill>
        <p:spPr>
          <a:xfrm>
            <a:off x="375139" y="252779"/>
            <a:ext cx="3200400" cy="1428750"/>
          </a:xfrm>
          <a:prstGeom prst="rect">
            <a:avLst/>
          </a:prstGeom>
        </p:spPr>
      </p:pic>
      <p:pic>
        <p:nvPicPr>
          <p:cNvPr id="6" name="Picture 5"/>
          <p:cNvPicPr>
            <a:picLocks noChangeAspect="1"/>
          </p:cNvPicPr>
          <p:nvPr/>
        </p:nvPicPr>
        <p:blipFill>
          <a:blip r:embed="rId4"/>
          <a:stretch>
            <a:fillRect/>
          </a:stretch>
        </p:blipFill>
        <p:spPr>
          <a:xfrm>
            <a:off x="-9516" y="2786874"/>
            <a:ext cx="2745033" cy="1933458"/>
          </a:xfrm>
          <a:prstGeom prst="rect">
            <a:avLst/>
          </a:prstGeom>
        </p:spPr>
      </p:pic>
      <p:pic>
        <p:nvPicPr>
          <p:cNvPr id="8" name="Picture 7"/>
          <p:cNvPicPr>
            <a:picLocks noChangeAspect="1"/>
          </p:cNvPicPr>
          <p:nvPr/>
        </p:nvPicPr>
        <p:blipFill>
          <a:blip r:embed="rId5"/>
          <a:stretch>
            <a:fillRect/>
          </a:stretch>
        </p:blipFill>
        <p:spPr>
          <a:xfrm>
            <a:off x="1211517" y="1681284"/>
            <a:ext cx="3048000" cy="723900"/>
          </a:xfrm>
          <a:prstGeom prst="rect">
            <a:avLst/>
          </a:prstGeom>
        </p:spPr>
      </p:pic>
      <p:pic>
        <p:nvPicPr>
          <p:cNvPr id="9" name="Picture 8"/>
          <p:cNvPicPr>
            <a:picLocks noChangeAspect="1"/>
          </p:cNvPicPr>
          <p:nvPr/>
        </p:nvPicPr>
        <p:blipFill>
          <a:blip r:embed="rId6"/>
          <a:stretch>
            <a:fillRect/>
          </a:stretch>
        </p:blipFill>
        <p:spPr>
          <a:xfrm>
            <a:off x="4022562" y="4569544"/>
            <a:ext cx="2143125" cy="2143125"/>
          </a:xfrm>
          <a:prstGeom prst="rect">
            <a:avLst/>
          </a:prstGeom>
        </p:spPr>
      </p:pic>
      <p:pic>
        <p:nvPicPr>
          <p:cNvPr id="12" name="Picture 11"/>
          <p:cNvPicPr>
            <a:picLocks noChangeAspect="1"/>
          </p:cNvPicPr>
          <p:nvPr/>
        </p:nvPicPr>
        <p:blipFill>
          <a:blip r:embed="rId7"/>
          <a:stretch>
            <a:fillRect/>
          </a:stretch>
        </p:blipFill>
        <p:spPr>
          <a:xfrm>
            <a:off x="5333113" y="1984704"/>
            <a:ext cx="2327529" cy="1319975"/>
          </a:xfrm>
          <a:prstGeom prst="rect">
            <a:avLst/>
          </a:prstGeom>
        </p:spPr>
      </p:pic>
      <p:pic>
        <p:nvPicPr>
          <p:cNvPr id="13" name="Picture 12"/>
          <p:cNvPicPr>
            <a:picLocks noChangeAspect="1"/>
          </p:cNvPicPr>
          <p:nvPr/>
        </p:nvPicPr>
        <p:blipFill>
          <a:blip r:embed="rId8"/>
          <a:stretch>
            <a:fillRect/>
          </a:stretch>
        </p:blipFill>
        <p:spPr>
          <a:xfrm>
            <a:off x="375139" y="5155011"/>
            <a:ext cx="3381375" cy="1352550"/>
          </a:xfrm>
          <a:prstGeom prst="rect">
            <a:avLst/>
          </a:prstGeom>
        </p:spPr>
      </p:pic>
      <p:pic>
        <p:nvPicPr>
          <p:cNvPr id="14" name="Picture 13"/>
          <p:cNvPicPr>
            <a:picLocks noChangeAspect="1"/>
          </p:cNvPicPr>
          <p:nvPr/>
        </p:nvPicPr>
        <p:blipFill>
          <a:blip r:embed="rId9"/>
          <a:stretch>
            <a:fillRect/>
          </a:stretch>
        </p:blipFill>
        <p:spPr>
          <a:xfrm>
            <a:off x="7232377" y="587910"/>
            <a:ext cx="2480828" cy="1093619"/>
          </a:xfrm>
          <a:prstGeom prst="rect">
            <a:avLst/>
          </a:prstGeom>
        </p:spPr>
      </p:pic>
      <p:pic>
        <p:nvPicPr>
          <p:cNvPr id="19" name="Picture 18"/>
          <p:cNvPicPr>
            <a:picLocks noChangeAspect="1"/>
          </p:cNvPicPr>
          <p:nvPr/>
        </p:nvPicPr>
        <p:blipFill>
          <a:blip r:embed="rId10"/>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1"/>
          <a:stretch>
            <a:fillRect/>
          </a:stretch>
        </p:blipFill>
        <p:spPr>
          <a:xfrm>
            <a:off x="6070522" y="3662344"/>
            <a:ext cx="5715000" cy="695325"/>
          </a:xfrm>
          <a:prstGeom prst="rect">
            <a:avLst/>
          </a:prstGeom>
        </p:spPr>
      </p:pic>
      <p:pic>
        <p:nvPicPr>
          <p:cNvPr id="21" name="Picture 20"/>
          <p:cNvPicPr>
            <a:picLocks noChangeAspect="1"/>
          </p:cNvPicPr>
          <p:nvPr/>
        </p:nvPicPr>
        <p:blipFill>
          <a:blip r:embed="rId12"/>
          <a:stretch>
            <a:fillRect/>
          </a:stretch>
        </p:blipFill>
        <p:spPr>
          <a:xfrm>
            <a:off x="8018656" y="2478367"/>
            <a:ext cx="3973704" cy="809162"/>
          </a:xfrm>
          <a:prstGeom prst="rect">
            <a:avLst/>
          </a:prstGeom>
        </p:spPr>
      </p:pic>
      <p:pic>
        <p:nvPicPr>
          <p:cNvPr id="22" name="Picture 21"/>
          <p:cNvPicPr>
            <a:picLocks noChangeAspect="1"/>
          </p:cNvPicPr>
          <p:nvPr/>
        </p:nvPicPr>
        <p:blipFill>
          <a:blip r:embed="rId13"/>
          <a:stretch>
            <a:fillRect/>
          </a:stretch>
        </p:blipFill>
        <p:spPr>
          <a:xfrm>
            <a:off x="9575722" y="4661453"/>
            <a:ext cx="2209800" cy="2066925"/>
          </a:xfrm>
          <a:prstGeom prst="rect">
            <a:avLst/>
          </a:prstGeom>
        </p:spPr>
      </p:pic>
      <p:pic>
        <p:nvPicPr>
          <p:cNvPr id="2" name="Picture 1">
            <a:extLst>
              <a:ext uri="{FF2B5EF4-FFF2-40B4-BE49-F238E27FC236}">
                <a16:creationId xmlns:a16="http://schemas.microsoft.com/office/drawing/2014/main" id="{4F2A44FF-0740-FD6D-6A1D-157FEACFD50A}"/>
              </a:ext>
            </a:extLst>
          </p:cNvPr>
          <p:cNvPicPr>
            <a:picLocks noChangeAspect="1"/>
          </p:cNvPicPr>
          <p:nvPr/>
        </p:nvPicPr>
        <p:blipFill>
          <a:blip r:embed="rId14"/>
          <a:stretch>
            <a:fillRect/>
          </a:stretch>
        </p:blipFill>
        <p:spPr>
          <a:xfrm>
            <a:off x="3919981" y="113626"/>
            <a:ext cx="2826264" cy="1567658"/>
          </a:xfrm>
          <a:prstGeom prst="rect">
            <a:avLst/>
          </a:prstGeom>
        </p:spPr>
      </p:pic>
      <p:pic>
        <p:nvPicPr>
          <p:cNvPr id="3" name="Picture 2">
            <a:extLst>
              <a:ext uri="{FF2B5EF4-FFF2-40B4-BE49-F238E27FC236}">
                <a16:creationId xmlns:a16="http://schemas.microsoft.com/office/drawing/2014/main" id="{2A561516-421D-E922-6D7B-04345217DAB3}"/>
              </a:ext>
            </a:extLst>
          </p:cNvPr>
          <p:cNvPicPr>
            <a:picLocks noChangeAspect="1"/>
          </p:cNvPicPr>
          <p:nvPr/>
        </p:nvPicPr>
        <p:blipFill>
          <a:blip r:embed="rId15"/>
          <a:stretch>
            <a:fillRect/>
          </a:stretch>
        </p:blipFill>
        <p:spPr>
          <a:xfrm>
            <a:off x="2660487" y="2565286"/>
            <a:ext cx="2143125" cy="2133600"/>
          </a:xfrm>
          <a:prstGeom prst="rect">
            <a:avLst/>
          </a:prstGeom>
        </p:spPr>
      </p:pic>
    </p:spTree>
    <p:extLst>
      <p:ext uri="{BB962C8B-B14F-4D97-AF65-F5344CB8AC3E}">
        <p14:creationId xmlns:p14="http://schemas.microsoft.com/office/powerpoint/2010/main" val="1261882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5" name="Picture 4">
            <a:extLst>
              <a:ext uri="{FF2B5EF4-FFF2-40B4-BE49-F238E27FC236}">
                <a16:creationId xmlns:a16="http://schemas.microsoft.com/office/drawing/2014/main" id="{F00C15A1-CA1F-50EA-486E-A2E839F5FD39}"/>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381993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BEBC0-40DE-670E-A51A-297F0EBF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72599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Graph Theory for Memory Hard Functions</a:t>
            </a: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3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Graph Theory for Memory Hard Functions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11015382" cy="3046988"/>
          </a:xfrm>
          <a:prstGeom prst="rect">
            <a:avLst/>
          </a:prstGeom>
        </p:spPr>
        <p:txBody>
          <a:bodyPr wrap="square">
            <a:spAutoFit/>
          </a:bodyPr>
          <a:lstStyle/>
          <a:p>
            <a:pPr marL="457200" indent="-457200">
              <a:buFont typeface="Arial" panose="020B0604020202020204" pitchFamily="34" charset="0"/>
              <a:buChar char="•"/>
            </a:pPr>
            <a:r>
              <a:rPr lang="en-US" sz="3200" dirty="0"/>
              <a:t>Proved the security benefits of memory-hard functions using an economic marginal cost-revenue analysis </a:t>
            </a:r>
            <a:r>
              <a:rPr lang="en-US" sz="3200" dirty="0">
                <a:solidFill>
                  <a:srgbClr val="7030A0"/>
                </a:solidFill>
              </a:rPr>
              <a:t>[BH</a:t>
            </a:r>
            <a:r>
              <a:rPr lang="en-US" sz="3200" dirty="0">
                <a:solidFill>
                  <a:srgbClr val="FF0000"/>
                </a:solidFill>
              </a:rPr>
              <a:t>Z</a:t>
            </a:r>
            <a:r>
              <a:rPr lang="en-US" sz="3200" dirty="0">
                <a:solidFill>
                  <a:srgbClr val="7030A0"/>
                </a:solidFill>
              </a:rPr>
              <a:t>18]</a:t>
            </a:r>
          </a:p>
          <a:p>
            <a:pPr marL="457200" indent="-457200">
              <a:buFont typeface="Arial" panose="020B0604020202020204" pitchFamily="34" charset="0"/>
              <a:buChar char="•"/>
            </a:pPr>
            <a:r>
              <a:rPr lang="en-US" sz="3200" dirty="0"/>
              <a:t>Showed the hardness of computing </a:t>
            </a:r>
            <a:r>
              <a:rPr lang="en-US" sz="3200" dirty="0">
                <a:solidFill>
                  <a:srgbClr val="7030A0"/>
                </a:solidFill>
              </a:rPr>
              <a:t>[B</a:t>
            </a:r>
            <a:r>
              <a:rPr lang="en-US" sz="3200" dirty="0">
                <a:solidFill>
                  <a:srgbClr val="FF0000"/>
                </a:solidFill>
              </a:rPr>
              <a:t>Z</a:t>
            </a:r>
            <a:r>
              <a:rPr lang="en-US" sz="3200" dirty="0">
                <a:solidFill>
                  <a:srgbClr val="7030A0"/>
                </a:solidFill>
              </a:rPr>
              <a:t>18] </a:t>
            </a:r>
            <a:r>
              <a:rPr lang="en-US" sz="3200" dirty="0"/>
              <a:t>and approximating the computational cost </a:t>
            </a:r>
            <a:r>
              <a:rPr lang="en-US" sz="3200" dirty="0">
                <a:solidFill>
                  <a:srgbClr val="7030A0"/>
                </a:solidFill>
              </a:rPr>
              <a:t>[BL</a:t>
            </a:r>
            <a:r>
              <a:rPr lang="en-US" sz="3200" dirty="0">
                <a:solidFill>
                  <a:srgbClr val="FF0000"/>
                </a:solidFill>
              </a:rPr>
              <a:t>Z</a:t>
            </a:r>
            <a:r>
              <a:rPr lang="en-US" sz="3200" dirty="0">
                <a:solidFill>
                  <a:srgbClr val="7030A0"/>
                </a:solidFill>
              </a:rPr>
              <a:t>20] </a:t>
            </a:r>
            <a:r>
              <a:rPr lang="en-US" sz="3200" dirty="0"/>
              <a:t>of graph pebbling</a:t>
            </a:r>
            <a:endParaRPr lang="en-US" sz="3200" dirty="0">
              <a:solidFill>
                <a:srgbClr val="00B0F0"/>
              </a:solidFill>
            </a:endParaRPr>
          </a:p>
          <a:p>
            <a:pPr marL="457200" indent="-457200">
              <a:buFont typeface="Arial" panose="020B0604020202020204" pitchFamily="34" charset="0"/>
              <a:buChar char="•"/>
            </a:pPr>
            <a:r>
              <a:rPr lang="en-US" sz="3200" dirty="0"/>
              <a:t>Applied graph theory to cryptanalyze the computational complexity of memory-hard functions </a:t>
            </a:r>
            <a:r>
              <a:rPr lang="en-US" sz="3200" dirty="0">
                <a:solidFill>
                  <a:srgbClr val="7030A0"/>
                </a:solidFill>
              </a:rPr>
              <a:t>[B</a:t>
            </a:r>
            <a:r>
              <a:rPr lang="en-US" sz="3200" dirty="0">
                <a:solidFill>
                  <a:srgbClr val="FF0000"/>
                </a:solidFill>
              </a:rPr>
              <a:t>Z</a:t>
            </a:r>
            <a:r>
              <a:rPr lang="en-US" sz="3200" dirty="0">
                <a:solidFill>
                  <a:srgbClr val="7030A0"/>
                </a:solidFill>
              </a:rPr>
              <a:t>18, BR</a:t>
            </a:r>
            <a:r>
              <a:rPr lang="en-US" sz="3200" dirty="0">
                <a:solidFill>
                  <a:srgbClr val="FF0000"/>
                </a:solidFill>
              </a:rPr>
              <a:t>Z</a:t>
            </a:r>
            <a:r>
              <a:rPr lang="en-US" sz="3200" dirty="0">
                <a:solidFill>
                  <a:srgbClr val="7030A0"/>
                </a:solidFill>
              </a:rPr>
              <a:t>18]</a:t>
            </a:r>
          </a:p>
        </p:txBody>
      </p:sp>
      <p:pic>
        <p:nvPicPr>
          <p:cNvPr id="23" name="Picture 22">
            <a:extLst>
              <a:ext uri="{FF2B5EF4-FFF2-40B4-BE49-F238E27FC236}">
                <a16:creationId xmlns:a16="http://schemas.microsoft.com/office/drawing/2014/main" id="{6BE4D254-B11E-8D74-93D1-1A05D1E6D40C}"/>
              </a:ext>
            </a:extLst>
          </p:cNvPr>
          <p:cNvPicPr>
            <a:picLocks noChangeAspect="1"/>
          </p:cNvPicPr>
          <p:nvPr/>
        </p:nvPicPr>
        <p:blipFill>
          <a:blip r:embed="rId3"/>
          <a:stretch>
            <a:fillRect/>
          </a:stretch>
        </p:blipFill>
        <p:spPr>
          <a:xfrm>
            <a:off x="5683827" y="5010150"/>
            <a:ext cx="6012873" cy="1333500"/>
          </a:xfrm>
          <a:prstGeom prst="rect">
            <a:avLst/>
          </a:prstGeom>
        </p:spPr>
      </p:pic>
    </p:spTree>
    <p:extLst>
      <p:ext uri="{BB962C8B-B14F-4D97-AF65-F5344CB8AC3E}">
        <p14:creationId xmlns:p14="http://schemas.microsoft.com/office/powerpoint/2010/main" val="302420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157609752"/>
              </p:ext>
            </p:extLst>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4073860530"/>
              </p:ext>
            </p:extLst>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extLst>
              <p:ext uri="{D42A27DB-BD31-4B8C-83A1-F6EECF244321}">
                <p14:modId xmlns:p14="http://schemas.microsoft.com/office/powerpoint/2010/main" val="3845775559"/>
              </p:ext>
            </p:extLst>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Reconstruction Attack</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4273251741"/>
              </p:ext>
            </p:extLst>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F4D1B-06A2-0566-29C9-F32D52DCF01A}"/>
              </a:ext>
            </a:extLst>
          </p:cNvPr>
          <p:cNvPicPr>
            <a:picLocks noChangeAspect="1"/>
          </p:cNvPicPr>
          <p:nvPr/>
        </p:nvPicPr>
        <p:blipFill>
          <a:blip r:embed="rId3"/>
          <a:stretch>
            <a:fillRect/>
          </a:stretch>
        </p:blipFill>
        <p:spPr>
          <a:xfrm>
            <a:off x="0" y="58637"/>
            <a:ext cx="12192000" cy="6740726"/>
          </a:xfrm>
          <a:prstGeom prst="rect">
            <a:avLst/>
          </a:prstGeom>
        </p:spPr>
      </p:pic>
      <p:sp>
        <p:nvSpPr>
          <p:cNvPr id="2" name="Rectangle 1">
            <a:extLst>
              <a:ext uri="{FF2B5EF4-FFF2-40B4-BE49-F238E27FC236}">
                <a16:creationId xmlns:a16="http://schemas.microsoft.com/office/drawing/2014/main" id="{5FC1179E-9AE9-3998-7565-A2B45CF4D5D6}"/>
              </a:ext>
            </a:extLst>
          </p:cNvPr>
          <p:cNvSpPr/>
          <p:nvPr/>
        </p:nvSpPr>
        <p:spPr>
          <a:xfrm>
            <a:off x="1205802" y="4250452"/>
            <a:ext cx="9808866" cy="381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262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4106116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Privacy has a price in memory cost </a:t>
            </a:r>
            <a:r>
              <a:rPr lang="en-US" dirty="0">
                <a:solidFill>
                  <a:srgbClr val="7030A0"/>
                </a:solidFill>
              </a:rPr>
              <a:t>[DSW</a:t>
            </a:r>
            <a:r>
              <a:rPr lang="en-US" dirty="0">
                <a:solidFill>
                  <a:srgbClr val="FF0000"/>
                </a:solidFill>
              </a:rPr>
              <a:t>Z</a:t>
            </a:r>
            <a:r>
              <a:rPr lang="en-US" dirty="0">
                <a:solidFill>
                  <a:srgbClr val="7030A0"/>
                </a:solidFill>
              </a:rPr>
              <a:t>23]</a:t>
            </a:r>
          </a:p>
          <a:p>
            <a:endParaRPr lang="en-US" dirty="0">
              <a:solidFill>
                <a:srgbClr val="7030A0"/>
              </a:solidFill>
            </a:endParaRPr>
          </a:p>
          <a:p>
            <a:r>
              <a:rPr lang="en-US" dirty="0"/>
              <a:t>No overhead in communication cost for summation in the differentially oblivious shuffle model </a:t>
            </a:r>
            <a:r>
              <a:rPr lang="en-US" dirty="0">
                <a:solidFill>
                  <a:srgbClr val="7030A0"/>
                </a:solidFill>
              </a:rPr>
              <a:t>[GKNM</a:t>
            </a:r>
            <a:r>
              <a:rPr lang="en-US" dirty="0">
                <a:solidFill>
                  <a:srgbClr val="FF0000"/>
                </a:solidFill>
              </a:rPr>
              <a:t>Z</a:t>
            </a:r>
            <a:r>
              <a:rPr lang="en-US" dirty="0">
                <a:solidFill>
                  <a:srgbClr val="7030A0"/>
                </a:solidFill>
              </a:rPr>
              <a:t>22]</a:t>
            </a:r>
          </a:p>
        </p:txBody>
      </p:sp>
    </p:spTree>
    <p:extLst>
      <p:ext uri="{BB962C8B-B14F-4D97-AF65-F5344CB8AC3E}">
        <p14:creationId xmlns:p14="http://schemas.microsoft.com/office/powerpoint/2010/main" val="794011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My Recent Work on Security and Privacy</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Private Data Stream Analysis for Universal Symmetric Norm Estimation </a:t>
            </a:r>
            <a:r>
              <a:rPr lang="en-US" dirty="0">
                <a:solidFill>
                  <a:srgbClr val="7030A0"/>
                </a:solidFill>
              </a:rPr>
              <a:t>(FORC 2022)</a:t>
            </a:r>
          </a:p>
          <a:p>
            <a:r>
              <a:rPr lang="en-US" dirty="0"/>
              <a:t>On the Security of Proofs of Sequential Work in a Post-Quantum World </a:t>
            </a:r>
            <a:r>
              <a:rPr lang="en-US" dirty="0">
                <a:solidFill>
                  <a:srgbClr val="7030A0"/>
                </a:solidFill>
              </a:rPr>
              <a:t>(ITC 2021)</a:t>
            </a:r>
          </a:p>
          <a:p>
            <a:r>
              <a:rPr lang="en-US" dirty="0"/>
              <a:t>Approximating Cumulative Pebbling Cost is Unique Games Hard </a:t>
            </a:r>
            <a:r>
              <a:rPr lang="en-US" dirty="0">
                <a:solidFill>
                  <a:srgbClr val="7030A0"/>
                </a:solidFill>
              </a:rPr>
              <a:t>(ITCS 2020)</a:t>
            </a:r>
          </a:p>
          <a:p>
            <a:r>
              <a:rPr lang="en-US" dirty="0"/>
              <a:t>Computationally Data-Independent Memory Hard Functions </a:t>
            </a:r>
            <a:r>
              <a:rPr lang="en-US" dirty="0">
                <a:solidFill>
                  <a:srgbClr val="7030A0"/>
                </a:solidFill>
              </a:rPr>
              <a:t>(ITCS 2020)</a:t>
            </a:r>
          </a:p>
          <a:p>
            <a:r>
              <a:rPr lang="en-US" dirty="0"/>
              <a:t>Data-Independent Memory Hard Functions: New Attacks and Stronger Constructions </a:t>
            </a:r>
            <a:r>
              <a:rPr lang="en-US" dirty="0">
                <a:solidFill>
                  <a:srgbClr val="7030A0"/>
                </a:solidFill>
              </a:rPr>
              <a:t>(CRYPTO 2019)</a:t>
            </a:r>
          </a:p>
          <a:p>
            <a:r>
              <a:rPr lang="en-US" dirty="0"/>
              <a:t>Bandwidth-Hard Functions: Reductions and Lower Bounds </a:t>
            </a:r>
            <a:r>
              <a:rPr lang="en-US" dirty="0">
                <a:solidFill>
                  <a:srgbClr val="7030A0"/>
                </a:solidFill>
              </a:rPr>
              <a:t>(CCS 2018)</a:t>
            </a:r>
          </a:p>
          <a:p>
            <a:r>
              <a:rPr lang="en-US" dirty="0"/>
              <a:t>On the Economics of Offline Password Cracking </a:t>
            </a:r>
            <a:r>
              <a:rPr lang="en-US" dirty="0">
                <a:solidFill>
                  <a:srgbClr val="7030A0"/>
                </a:solidFill>
              </a:rPr>
              <a:t>(Security and Privacy 2018)</a:t>
            </a:r>
          </a:p>
        </p:txBody>
      </p:sp>
    </p:spTree>
    <p:extLst>
      <p:ext uri="{BB962C8B-B14F-4D97-AF65-F5344CB8AC3E}">
        <p14:creationId xmlns:p14="http://schemas.microsoft.com/office/powerpoint/2010/main" val="101302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537233-411D-A50B-486C-4251362DA3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119920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sz="5400" dirty="0">
                <a:solidFill>
                  <a:schemeClr val="accent1"/>
                </a:solidFill>
              </a:rPr>
              <a:t>Questions</a:t>
            </a:r>
            <a:r>
              <a:rPr lang="en-US" dirty="0">
                <a:solidFill>
                  <a:schemeClr val="accent1"/>
                </a:solidFill>
              </a:rPr>
              <a:t>?</a:t>
            </a:r>
          </a:p>
        </p:txBody>
      </p:sp>
    </p:spTree>
    <p:extLst>
      <p:ext uri="{BB962C8B-B14F-4D97-AF65-F5344CB8AC3E}">
        <p14:creationId xmlns:p14="http://schemas.microsoft.com/office/powerpoint/2010/main" val="1203337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Sublinear Algorithms for Processing Big Data</a:t>
            </a:r>
          </a:p>
        </p:txBody>
      </p:sp>
    </p:spTree>
    <p:extLst>
      <p:ext uri="{BB962C8B-B14F-4D97-AF65-F5344CB8AC3E}">
        <p14:creationId xmlns:p14="http://schemas.microsoft.com/office/powerpoint/2010/main" val="2947960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#1: Streaming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Frequency Vector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00D81D-0252-476F-8A28-E78DFD4FAB04}"/>
                  </a:ext>
                </a:extLst>
              </p:cNvPr>
              <p:cNvSpPr txBox="1"/>
              <p:nvPr/>
            </p:nvSpPr>
            <p:spPr>
              <a:xfrm>
                <a:off x="2154216" y="3429000"/>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5" name="TextBox 4">
                <a:extLst>
                  <a:ext uri="{FF2B5EF4-FFF2-40B4-BE49-F238E27FC236}">
                    <a16:creationId xmlns:a16="http://schemas.microsoft.com/office/drawing/2014/main" id="{2600D81D-0252-476F-8A28-E78DFD4FAB04}"/>
                  </a:ext>
                </a:extLst>
              </p:cNvPr>
              <p:cNvSpPr txBox="1">
                <a:spLocks noRot="1" noChangeAspect="1" noMove="1" noResize="1" noEditPoints="1" noAdjustHandles="1" noChangeArrowheads="1" noChangeShapeType="1" noTextEdit="1"/>
              </p:cNvSpPr>
              <p:nvPr/>
            </p:nvSpPr>
            <p:spPr>
              <a:xfrm>
                <a:off x="2154216" y="3429000"/>
                <a:ext cx="7262181" cy="707886"/>
              </a:xfrm>
              <a:prstGeom prst="rect">
                <a:avLst/>
              </a:prstGeom>
              <a:blipFill>
                <a:blip r:embed="rId3"/>
                <a:stretch>
                  <a:fillRect l="-2936" t="-17241" b="-36207"/>
                </a:stretch>
              </a:blipFill>
            </p:spPr>
            <p:txBody>
              <a:bodyPr/>
              <a:lstStyle/>
              <a:p>
                <a:r>
                  <a:rPr lang="en-US">
                    <a:noFill/>
                  </a:rPr>
                  <a:t> </a:t>
                </a:r>
              </a:p>
            </p:txBody>
          </p:sp>
        </mc:Fallback>
      </mc:AlternateContent>
    </p:spTree>
    <p:extLst>
      <p:ext uri="{BB962C8B-B14F-4D97-AF65-F5344CB8AC3E}">
        <p14:creationId xmlns:p14="http://schemas.microsoft.com/office/powerpoint/2010/main" val="364069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Heavy-Hitters (Frequent Items)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006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Frequency Moments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𝑝</m:t>
                        </m:r>
                      </m:sub>
                    </m:sSub>
                  </m:oMath>
                </a14:m>
                <a:r>
                  <a:rPr lang="en-US" dirty="0">
                    <a:solidFill>
                      <a:schemeClr val="accent1"/>
                    </a:solidFill>
                  </a:rPr>
                  <a:t> Norm)</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5624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Distinct Elements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solidFill>
                      <a:schemeClr val="accent1"/>
                    </a:solidFill>
                  </a:rPr>
                  <a:t> Estimation)</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 </a:t>
                </a:r>
                <a:r>
                  <a:rPr lang="en-US" dirty="0">
                    <a:solidFill>
                      <a:srgbClr val="00B050"/>
                    </a:solidFill>
                  </a:rPr>
                  <a:t>Motivation</a:t>
                </a:r>
                <a:r>
                  <a:rPr lang="en-US"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m:t>
                    </m:r>
                  </m:oMath>
                </a14:m>
                <a:r>
                  <a:rPr lang="en-US" sz="3200" i="1"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≠0}|</m:t>
                    </m:r>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892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r>
                      <m:rPr>
                        <m:sty m:val="p"/>
                      </m:rPr>
                      <a:rPr lang="en-US" b="0" i="0" smtClean="0">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a:solidFill>
                      <a:srgbClr val="7030A0"/>
                    </a:solidFill>
                  </a:rPr>
                  <a:t>[KNW10, Blasiok20</a:t>
                </a:r>
                <a:r>
                  <a:rPr lang="en-US" dirty="0">
                    <a:solidFill>
                      <a:srgbClr val="7030A0"/>
                    </a:solidFill>
                  </a:rPr>
                  <a:t>] </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r="-754"/>
                </a:stretch>
              </a:blipFill>
            </p:spPr>
            <p:txBody>
              <a:bodyPr/>
              <a:lstStyle/>
              <a:p>
                <a:r>
                  <a:rPr lang="en-US">
                    <a:noFill/>
                  </a:rPr>
                  <a:t> </a:t>
                </a:r>
              </a:p>
            </p:txBody>
          </p:sp>
        </mc:Fallback>
      </mc:AlternateContent>
    </p:spTree>
    <p:extLst>
      <p:ext uri="{BB962C8B-B14F-4D97-AF65-F5344CB8AC3E}">
        <p14:creationId xmlns:p14="http://schemas.microsoft.com/office/powerpoint/2010/main" val="404525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solidFill>
                  <a:srgbClr val="C00000"/>
                </a:solidFill>
              </a:rPr>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4" name="Picture 3">
            <a:extLst>
              <a:ext uri="{FF2B5EF4-FFF2-40B4-BE49-F238E27FC236}">
                <a16:creationId xmlns:a16="http://schemas.microsoft.com/office/drawing/2014/main" id="{F4787FFB-EF64-D647-2F50-691F011EE25D}"/>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709507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3702003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F5792F-1D64-CE09-02C5-37A2654BF9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410772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746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3552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2110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2451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0</m:t>
                        </m:r>
                      </m:sub>
                    </m:sSub>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integer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31C170-8FFC-C63A-D6A5-39BC0324BF4F}"/>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187958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52E1C-2295-0304-1E21-0E004B387C93}"/>
              </a:ext>
            </a:extLst>
          </p:cNvPr>
          <p:cNvPicPr>
            <a:picLocks noChangeAspect="1"/>
          </p:cNvPicPr>
          <p:nvPr/>
        </p:nvPicPr>
        <p:blipFill>
          <a:blip r:embed="rId2"/>
          <a:stretch>
            <a:fillRect/>
          </a:stretch>
        </p:blipFill>
        <p:spPr>
          <a:xfrm>
            <a:off x="1904874" y="2345635"/>
            <a:ext cx="8728249" cy="3998360"/>
          </a:xfrm>
          <a:prstGeom prst="rect">
            <a:avLst/>
          </a:prstGeom>
        </p:spPr>
      </p:pic>
      <p:pic>
        <p:nvPicPr>
          <p:cNvPr id="9" name="Picture 8">
            <a:extLst>
              <a:ext uri="{FF2B5EF4-FFF2-40B4-BE49-F238E27FC236}">
                <a16:creationId xmlns:a16="http://schemas.microsoft.com/office/drawing/2014/main" id="{13FD91F6-2821-6908-5C0E-37AF2F155774}"/>
              </a:ext>
            </a:extLst>
          </p:cNvPr>
          <p:cNvPicPr>
            <a:picLocks noChangeAspect="1"/>
          </p:cNvPicPr>
          <p:nvPr/>
        </p:nvPicPr>
        <p:blipFill>
          <a:blip r:embed="rId3"/>
          <a:stretch>
            <a:fillRect/>
          </a:stretch>
        </p:blipFill>
        <p:spPr>
          <a:xfrm>
            <a:off x="1887597" y="393559"/>
            <a:ext cx="8745526" cy="1564449"/>
          </a:xfrm>
          <a:prstGeom prst="rect">
            <a:avLst/>
          </a:prstGeom>
        </p:spPr>
      </p:pic>
    </p:spTree>
    <p:extLst>
      <p:ext uri="{BB962C8B-B14F-4D97-AF65-F5344CB8AC3E}">
        <p14:creationId xmlns:p14="http://schemas.microsoft.com/office/powerpoint/2010/main" val="4021704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 </a:t>
                </a:r>
                <a:r>
                  <a:rPr lang="en-US" dirty="0">
                    <a:solidFill>
                      <a:srgbClr val="7030A0"/>
                    </a:solidFill>
                  </a:rPr>
                  <a:t>[BHMSS</a:t>
                </a:r>
                <a:r>
                  <a:rPr lang="en-US" dirty="0">
                    <a:solidFill>
                      <a:srgbClr val="FF0000"/>
                    </a:solidFill>
                  </a:rPr>
                  <a:t>Z</a:t>
                </a:r>
                <a:r>
                  <a:rPr lang="en-US" dirty="0">
                    <a:solidFill>
                      <a:srgbClr val="7030A0"/>
                    </a:solidFill>
                  </a:rPr>
                  <a:t>22]</a:t>
                </a:r>
                <a:r>
                  <a:rPr lang="en-US" dirty="0"/>
                  <a:t> showed that “sampling-based” algorithms achieve adversarial robustness “for-free”</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showed impossibility results for many natural problems for “white-box” adversaries</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gave a sublinear-space algorithm for estimating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when the white-box adversary has polynomial computation time</a:t>
                </a:r>
              </a:p>
              <a:p>
                <a:endParaRPr lang="en-US" dirty="0"/>
              </a:p>
              <a:p>
                <a:r>
                  <a:rPr lang="en-US" dirty="0"/>
                  <a:t> </a:t>
                </a:r>
                <a:r>
                  <a:rPr lang="en-US" dirty="0">
                    <a:solidFill>
                      <a:srgbClr val="00B050"/>
                    </a:solidFill>
                  </a:rPr>
                  <a:t>Open Questions</a:t>
                </a:r>
                <a:r>
                  <a:rPr lang="en-US" dirty="0"/>
                  <a:t>: </a:t>
                </a:r>
                <a:r>
                  <a:rPr lang="en-US" dirty="0">
                    <a:solidFill>
                      <a:srgbClr val="FF0000"/>
                    </a:solidFill>
                  </a:rPr>
                  <a:t>1)</a:t>
                </a:r>
                <a:r>
                  <a:rPr lang="en-US" dirty="0">
                    <a:solidFill>
                      <a:srgbClr val="00B050"/>
                    </a:solidFill>
                  </a:rPr>
                  <a:t> </a:t>
                </a:r>
                <a:r>
                  <a:rPr lang="en-US" dirty="0"/>
                  <a:t>Is anything non-trivial possible for “black-box” adversaries that are allowed to delete elements? </a:t>
                </a:r>
                <a:r>
                  <a:rPr lang="en-US" dirty="0">
                    <a:solidFill>
                      <a:srgbClr val="FF0000"/>
                    </a:solidFill>
                  </a:rPr>
                  <a:t>2) </a:t>
                </a:r>
                <a:r>
                  <a:rPr lang="en-US" dirty="0"/>
                  <a:t>Can lattice-based crypto be used for other algorithms robust to white-box adversaries?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810846"/>
              </a:xfrm>
              <a:blipFill>
                <a:blip r:embed="rId2"/>
                <a:stretch>
                  <a:fillRect l="-1043" t="-2025" r="-13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A404DA-7C7C-0B92-5C50-78B87404A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3164" y="1225645"/>
            <a:ext cx="780636" cy="1429599"/>
          </a:xfrm>
          <a:prstGeom prst="rect">
            <a:avLst/>
          </a:prstGeom>
        </p:spPr>
      </p:pic>
    </p:spTree>
    <p:extLst>
      <p:ext uri="{BB962C8B-B14F-4D97-AF65-F5344CB8AC3E}">
        <p14:creationId xmlns:p14="http://schemas.microsoft.com/office/powerpoint/2010/main" val="2746747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solidFill>
                  <a:srgbClr val="C00000"/>
                </a:solidFill>
              </a:rPr>
              <a:t>Ability to handle time-sensitive data</a:t>
            </a:r>
          </a:p>
        </p:txBody>
      </p:sp>
      <p:pic>
        <p:nvPicPr>
          <p:cNvPr id="4" name="Picture 3">
            <a:extLst>
              <a:ext uri="{FF2B5EF4-FFF2-40B4-BE49-F238E27FC236}">
                <a16:creationId xmlns:a16="http://schemas.microsoft.com/office/drawing/2014/main" id="{3238A354-52C4-1E36-1070-5AA34EF1A31A}"/>
              </a:ext>
            </a:extLst>
          </p:cNvPr>
          <p:cNvPicPr>
            <a:picLocks noChangeAspect="1"/>
          </p:cNvPicPr>
          <p:nvPr/>
        </p:nvPicPr>
        <p:blipFill>
          <a:blip r:embed="rId3"/>
          <a:stretch>
            <a:fillRect/>
          </a:stretch>
        </p:blipFill>
        <p:spPr>
          <a:xfrm>
            <a:off x="7822096" y="3109045"/>
            <a:ext cx="4247322" cy="3647700"/>
          </a:xfrm>
          <a:prstGeom prst="rect">
            <a:avLst/>
          </a:prstGeom>
        </p:spPr>
      </p:pic>
    </p:spTree>
    <p:extLst>
      <p:ext uri="{BB962C8B-B14F-4D97-AF65-F5344CB8AC3E}">
        <p14:creationId xmlns:p14="http://schemas.microsoft.com/office/powerpoint/2010/main" val="1261693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6FADC-828D-0BB5-E963-0D8696D0C6C2}"/>
              </a:ext>
            </a:extLst>
          </p:cNvPr>
          <p:cNvPicPr>
            <a:picLocks noChangeAspect="1"/>
          </p:cNvPicPr>
          <p:nvPr/>
        </p:nvPicPr>
        <p:blipFill>
          <a:blip r:embed="rId3"/>
          <a:stretch>
            <a:fillRect/>
          </a:stretch>
        </p:blipFill>
        <p:spPr>
          <a:xfrm>
            <a:off x="193298" y="2726343"/>
            <a:ext cx="8524875" cy="1914525"/>
          </a:xfrm>
          <a:prstGeom prst="rect">
            <a:avLst/>
          </a:prstGeom>
        </p:spPr>
      </p:pic>
      <p:pic>
        <p:nvPicPr>
          <p:cNvPr id="7" name="Picture 6">
            <a:extLst>
              <a:ext uri="{FF2B5EF4-FFF2-40B4-BE49-F238E27FC236}">
                <a16:creationId xmlns:a16="http://schemas.microsoft.com/office/drawing/2014/main" id="{28E49A89-E22D-96E1-1B1F-9404A7682BB5}"/>
              </a:ext>
            </a:extLst>
          </p:cNvPr>
          <p:cNvPicPr>
            <a:picLocks noChangeAspect="1"/>
          </p:cNvPicPr>
          <p:nvPr/>
        </p:nvPicPr>
        <p:blipFill>
          <a:blip r:embed="rId4"/>
          <a:stretch>
            <a:fillRect/>
          </a:stretch>
        </p:blipFill>
        <p:spPr>
          <a:xfrm>
            <a:off x="3899996" y="4875966"/>
            <a:ext cx="8143875" cy="1838325"/>
          </a:xfrm>
          <a:prstGeom prst="rect">
            <a:avLst/>
          </a:prstGeom>
        </p:spPr>
      </p:pic>
      <p:sp>
        <p:nvSpPr>
          <p:cNvPr id="9" name="TextBox 8">
            <a:extLst>
              <a:ext uri="{FF2B5EF4-FFF2-40B4-BE49-F238E27FC236}">
                <a16:creationId xmlns:a16="http://schemas.microsoft.com/office/drawing/2014/main" id="{7FB03FE2-AC2C-98BD-F1F0-4BBF0BBF9840}"/>
              </a:ext>
            </a:extLst>
          </p:cNvPr>
          <p:cNvSpPr txBox="1"/>
          <p:nvPr/>
        </p:nvSpPr>
        <p:spPr>
          <a:xfrm>
            <a:off x="1682734" y="143709"/>
            <a:ext cx="10509266" cy="2554545"/>
          </a:xfrm>
          <a:prstGeom prst="rect">
            <a:avLst/>
          </a:prstGeom>
          <a:noFill/>
        </p:spPr>
        <p:txBody>
          <a:bodyPr wrap="square">
            <a:spAutoFit/>
          </a:bodyPr>
          <a:lstStyle/>
          <a:p>
            <a:r>
              <a:rPr lang="en-US" sz="3200" dirty="0">
                <a:effectLst/>
              </a:rPr>
              <a:t>“Facebook data policy retains user search histories for 6 months, the Apple differential privacy overview states that collected data is retained for 3 months, the Google data retention policy states that browser information may be stored for up to 9 months”</a:t>
            </a:r>
            <a:endParaRPr lang="en-US" sz="3200" dirty="0"/>
          </a:p>
        </p:txBody>
      </p:sp>
      <p:pic>
        <p:nvPicPr>
          <p:cNvPr id="11" name="Picture 10">
            <a:extLst>
              <a:ext uri="{FF2B5EF4-FFF2-40B4-BE49-F238E27FC236}">
                <a16:creationId xmlns:a16="http://schemas.microsoft.com/office/drawing/2014/main" id="{6CDD0894-E532-3588-685C-04D68C9F2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9142" y="2408905"/>
            <a:ext cx="2719125" cy="2260052"/>
          </a:xfrm>
          <a:prstGeom prst="rect">
            <a:avLst/>
          </a:prstGeom>
        </p:spPr>
      </p:pic>
    </p:spTree>
    <p:extLst>
      <p:ext uri="{BB962C8B-B14F-4D97-AF65-F5344CB8AC3E}">
        <p14:creationId xmlns:p14="http://schemas.microsoft.com/office/powerpoint/2010/main" val="8111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88F330D-4EA3-D4C4-6CE5-7DEC2A21E4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92371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r>
                  <a:rPr lang="en-US" dirty="0"/>
                  <a:t> 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584775"/>
          </a:xfrm>
          <a:prstGeom prst="rect">
            <a:avLst/>
          </a:prstGeom>
        </p:spPr>
        <p:txBody>
          <a:bodyPr wrap="square">
            <a:spAutoFit/>
          </a:bodyPr>
          <a:lstStyle/>
          <a:p>
            <a:r>
              <a:rPr lang="en-US" sz="3200" dirty="0">
                <a:solidFill>
                  <a:srgbClr val="00B050"/>
                </a:solidFill>
              </a:rPr>
              <a:t>“No losses* are necessary!”</a:t>
            </a:r>
          </a:p>
        </p:txBody>
      </p:sp>
      <p:sp>
        <p:nvSpPr>
          <p:cNvPr id="4" name="Rectangle 3">
            <a:extLst>
              <a:ext uri="{FF2B5EF4-FFF2-40B4-BE49-F238E27FC236}">
                <a16:creationId xmlns:a16="http://schemas.microsoft.com/office/drawing/2014/main" id="{FBC91F1F-C8C9-8079-84F0-8706588C5401}"/>
              </a:ext>
            </a:extLst>
          </p:cNvPr>
          <p:cNvSpPr/>
          <p:nvPr/>
        </p:nvSpPr>
        <p:spPr>
          <a:xfrm>
            <a:off x="7573617" y="2600028"/>
            <a:ext cx="1759496" cy="3228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06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65D97E-18C5-5A34-5D05-53B23228B7A0}"/>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[BGLW</a:t>
                </a:r>
                <a:r>
                  <a:rPr lang="en-US" dirty="0">
                    <a:solidFill>
                      <a:srgbClr val="FF0000"/>
                    </a:solidFill>
                  </a:rPr>
                  <a:t>Z</a:t>
                </a:r>
                <a:r>
                  <a:rPr lang="en-US" dirty="0">
                    <a:solidFill>
                      <a:srgbClr val="7030A0"/>
                    </a:solidFill>
                  </a:rPr>
                  <a:t>18]</a:t>
                </a:r>
                <a:endParaRPr lang="en-US" dirty="0"/>
              </a:p>
            </p:txBody>
          </p:sp>
        </mc:Choice>
        <mc:Fallback xmlns="">
          <p:sp>
            <p:nvSpPr>
              <p:cNvPr id="2" name="Title 1">
                <a:extLst>
                  <a:ext uri="{FF2B5EF4-FFF2-40B4-BE49-F238E27FC236}">
                    <a16:creationId xmlns:a16="http://schemas.microsoft.com/office/drawing/2014/main" id="{8065D97E-18C5-5A34-5D05-53B23228B7A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3ECD0-1646-083F-0859-6993B533F83B}"/>
                  </a:ext>
                </a:extLst>
              </p:cNvPr>
              <p:cNvSpPr>
                <a:spLocks noGrp="1"/>
              </p:cNvSpPr>
              <p:nvPr>
                <p:ph idx="1"/>
              </p:nvPr>
            </p:nvSpPr>
            <p:spPr/>
            <p:txBody>
              <a:bodyPr/>
              <a:lstStyle/>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i.e., distinct elements</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smtClean="0">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7030A0"/>
                  </a:solidFill>
                  <a:latin typeface="Cambria Math" panose="02040503050406030204" pitchFamily="18" charset="0"/>
                </a:endParaRPr>
              </a:p>
              <a:p>
                <a:pPr>
                  <a:buClr>
                    <a:schemeClr val="tx1"/>
                  </a:buClr>
                </a:pPr>
                <a:r>
                  <a:rPr lang="en-US" dirty="0"/>
                  <a:t>We give nearly tight new upper and lower bounds for these problems!</a:t>
                </a:r>
                <a:endParaRPr lang="en-US" b="0" i="1" dirty="0">
                  <a:solidFill>
                    <a:srgbClr val="7030A0"/>
                  </a:solidFill>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0103ECD0-1646-083F-0859-6993B533F83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3189337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err="1">
                <a:solidFill>
                  <a:schemeClr val="accent1"/>
                </a:solidFill>
              </a:rPr>
              <a:t>RandNLA</a:t>
            </a:r>
            <a:r>
              <a:rPr lang="en-US" dirty="0">
                <a:solidFill>
                  <a:schemeClr val="accent1"/>
                </a:solidFill>
              </a:rPr>
              <a:t> in the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First algorithms for problems in numerical linear algebra in the sliding window model </a:t>
                </a:r>
                <a:r>
                  <a:rPr lang="en-US" sz="2800" dirty="0">
                    <a:solidFill>
                      <a:srgbClr val="7030A0"/>
                    </a:solidFill>
                  </a:rPr>
                  <a:t>[BDMMUW</a:t>
                </a:r>
                <a:r>
                  <a:rPr lang="en-US" sz="2800" dirty="0">
                    <a:solidFill>
                      <a:srgbClr val="FF0000"/>
                    </a:solidFill>
                  </a:rPr>
                  <a:t>Z</a:t>
                </a:r>
                <a:r>
                  <a:rPr lang="en-US" sz="2800" dirty="0">
                    <a:solidFill>
                      <a:srgbClr val="7030A0"/>
                    </a:solidFill>
                  </a:rPr>
                  <a:t>20]</a:t>
                </a:r>
                <a:endParaRPr lang="en-US" dirty="0"/>
              </a:p>
              <a:p>
                <a:endParaRPr lang="en-US" dirty="0"/>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98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My Recent Work on Sublinear Algorithms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377389"/>
            <a:ext cx="11403106" cy="5310282"/>
          </a:xfrm>
        </p:spPr>
        <p:txBody>
          <a:bodyPr>
            <a:normAutofit/>
          </a:bodyPr>
          <a:lstStyle/>
          <a:p>
            <a:r>
              <a:rPr lang="en-US" dirty="0"/>
              <a:t>Memory Bounds for the Experts Problem </a:t>
            </a:r>
            <a:r>
              <a:rPr lang="en-US" dirty="0">
                <a:solidFill>
                  <a:srgbClr val="7030A0"/>
                </a:solidFill>
              </a:rPr>
              <a:t>(STOC 2022)</a:t>
            </a:r>
          </a:p>
          <a:p>
            <a:r>
              <a:rPr lang="en-US" dirty="0"/>
              <a:t>The White-Box Adversarial Data Stream Model </a:t>
            </a:r>
            <a:r>
              <a:rPr lang="en-US" dirty="0">
                <a:solidFill>
                  <a:srgbClr val="7030A0"/>
                </a:solidFill>
              </a:rPr>
              <a:t>(PODS 2022)</a:t>
            </a:r>
          </a:p>
          <a:p>
            <a:r>
              <a:rPr lang="en-US" dirty="0"/>
              <a:t>Truly Perfect Samplers for Data Streams and Sliding Windows </a:t>
            </a:r>
            <a:r>
              <a:rPr lang="en-US" dirty="0">
                <a:solidFill>
                  <a:srgbClr val="7030A0"/>
                </a:solidFill>
              </a:rPr>
              <a:t>(PODS 2022)</a:t>
            </a:r>
          </a:p>
          <a:p>
            <a:r>
              <a:rPr lang="en-US" dirty="0"/>
              <a:t>Noisy Boolean Hidden Matching with Applications</a:t>
            </a:r>
            <a:r>
              <a:rPr lang="en-US" dirty="0">
                <a:solidFill>
                  <a:srgbClr val="7030A0"/>
                </a:solidFill>
              </a:rPr>
              <a:t> (ITCS 2022)</a:t>
            </a:r>
          </a:p>
          <a:p>
            <a:r>
              <a:rPr lang="en-US" dirty="0"/>
              <a:t>Adversarial Robustness of Streaming Algorithms through Importance Sampling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Tight Bounds for </a:t>
            </a:r>
            <a:r>
              <a:rPr lang="en-US" dirty="0" err="1"/>
              <a:t>Adversarially</a:t>
            </a:r>
            <a:r>
              <a:rPr lang="en-US" dirty="0"/>
              <a:t> Robust Streams and Sliding Windows via Difference Estimators </a:t>
            </a:r>
            <a:r>
              <a:rPr lang="en-US" dirty="0">
                <a:solidFill>
                  <a:srgbClr val="7030A0"/>
                </a:solidFill>
              </a:rPr>
              <a:t>(FOCS 2021)</a:t>
            </a:r>
          </a:p>
          <a:p>
            <a:r>
              <a:rPr lang="en-US" dirty="0"/>
              <a:t>Separations for Estimating Large Frequency Moments on Data Streams </a:t>
            </a:r>
            <a:r>
              <a:rPr lang="en-US" dirty="0">
                <a:solidFill>
                  <a:srgbClr val="7030A0"/>
                </a:solidFill>
              </a:rPr>
              <a:t>(ICALP 2021)</a:t>
            </a:r>
          </a:p>
          <a:p>
            <a:r>
              <a:rPr lang="en-US" dirty="0"/>
              <a:t>Non-Adaptive Adaptive Sampling on Turnstile Streams </a:t>
            </a:r>
            <a:r>
              <a:rPr lang="en-US" dirty="0">
                <a:solidFill>
                  <a:srgbClr val="7030A0"/>
                </a:solidFill>
              </a:rPr>
              <a:t>(STOC 2020)</a:t>
            </a:r>
          </a:p>
        </p:txBody>
      </p:sp>
    </p:spTree>
    <p:extLst>
      <p:ext uri="{BB962C8B-B14F-4D97-AF65-F5344CB8AC3E}">
        <p14:creationId xmlns:p14="http://schemas.microsoft.com/office/powerpoint/2010/main" val="2288155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Research Directions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Adversarial robustness for data science/ML</a:t>
            </a:r>
          </a:p>
          <a:p>
            <a:r>
              <a:rPr lang="en-US" dirty="0"/>
              <a:t>Limits of learning-augmented algorithms, beyond NP-hardness, better utility bounds for DP</a:t>
            </a:r>
          </a:p>
          <a:p>
            <a:r>
              <a:rPr lang="en-US" dirty="0"/>
              <a:t>Data science with fairness/</a:t>
            </a:r>
            <a:r>
              <a:rPr lang="en-US" dirty="0" err="1"/>
              <a:t>explainability</a:t>
            </a:r>
            <a:r>
              <a:rPr lang="en-US" dirty="0"/>
              <a:t> considerations</a:t>
            </a:r>
          </a:p>
          <a:p>
            <a:pPr marL="0" indent="0">
              <a:buNone/>
            </a:pPr>
            <a:endParaRPr lang="en-US" dirty="0"/>
          </a:p>
          <a:p>
            <a:endParaRPr lang="en-US" dirty="0"/>
          </a:p>
          <a:p>
            <a:r>
              <a:rPr lang="en-US" dirty="0"/>
              <a:t>Evolving demands of the future!</a:t>
            </a:r>
          </a:p>
        </p:txBody>
      </p:sp>
      <p:pic>
        <p:nvPicPr>
          <p:cNvPr id="4" name="Picture 3">
            <a:extLst>
              <a:ext uri="{FF2B5EF4-FFF2-40B4-BE49-F238E27FC236}">
                <a16:creationId xmlns:a16="http://schemas.microsoft.com/office/drawing/2014/main" id="{FBE1C34B-996B-C2C8-F7E5-AD1C07CFECCF}"/>
              </a:ext>
            </a:extLst>
          </p:cNvPr>
          <p:cNvPicPr>
            <a:picLocks noChangeAspect="1"/>
          </p:cNvPicPr>
          <p:nvPr/>
        </p:nvPicPr>
        <p:blipFill>
          <a:blip r:embed="rId3"/>
          <a:stretch>
            <a:fillRect/>
          </a:stretch>
        </p:blipFill>
        <p:spPr>
          <a:xfrm>
            <a:off x="7086654" y="4284978"/>
            <a:ext cx="5131324" cy="2593804"/>
          </a:xfrm>
          <a:prstGeom prst="rect">
            <a:avLst/>
          </a:prstGeom>
        </p:spPr>
      </p:pic>
    </p:spTree>
    <p:extLst>
      <p:ext uri="{BB962C8B-B14F-4D97-AF65-F5344CB8AC3E}">
        <p14:creationId xmlns:p14="http://schemas.microsoft.com/office/powerpoint/2010/main" val="292515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Midwest Theory Day, Midwest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 mathematical toolkit </a:t>
            </a:r>
            <a:r>
              <a:rPr lang="en-US" dirty="0">
                <a:solidFill>
                  <a:srgbClr val="7030A0"/>
                </a:solidFill>
              </a:rPr>
              <a:t>(hashing, concentration inequalities, linear programming, convex optimization)</a:t>
            </a:r>
            <a:r>
              <a:rPr lang="en-US" dirty="0"/>
              <a:t>, “modern” data science </a:t>
            </a:r>
            <a:r>
              <a:rPr lang="en-US" dirty="0">
                <a:solidFill>
                  <a:srgbClr val="7030A0"/>
                </a:solidFill>
              </a:rPr>
              <a:t>(dimensionality reduction, clustering, sublinear algorithms, differential privacy)</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935596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806FFB1-02AC-65BE-A2DD-4CB4A78692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59005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spTree>
    <p:extLst>
      <p:ext uri="{BB962C8B-B14F-4D97-AF65-F5344CB8AC3E}">
        <p14:creationId xmlns:p14="http://schemas.microsoft.com/office/powerpoint/2010/main" val="3650180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pic>
        <p:nvPicPr>
          <p:cNvPr id="3" name="Picture 2">
            <a:extLst>
              <a:ext uri="{FF2B5EF4-FFF2-40B4-BE49-F238E27FC236}">
                <a16:creationId xmlns:a16="http://schemas.microsoft.com/office/drawing/2014/main" id="{D68EF094-42B2-CEBB-1B8C-38BED6AF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38" y="2103503"/>
            <a:ext cx="1655762" cy="1655762"/>
          </a:xfrm>
          <a:prstGeom prst="rect">
            <a:avLst/>
          </a:prstGeom>
        </p:spPr>
      </p:pic>
      <p:pic>
        <p:nvPicPr>
          <p:cNvPr id="4" name="Picture 3">
            <a:extLst>
              <a:ext uri="{FF2B5EF4-FFF2-40B4-BE49-F238E27FC236}">
                <a16:creationId xmlns:a16="http://schemas.microsoft.com/office/drawing/2014/main" id="{0F141066-2A40-1932-4124-DB7DBAEE9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5" y="3593212"/>
            <a:ext cx="1439379" cy="1439379"/>
          </a:xfrm>
          <a:prstGeom prst="rect">
            <a:avLst/>
          </a:prstGeom>
        </p:spPr>
      </p:pic>
      <p:pic>
        <p:nvPicPr>
          <p:cNvPr id="5" name="Picture 4">
            <a:extLst>
              <a:ext uri="{FF2B5EF4-FFF2-40B4-BE49-F238E27FC236}">
                <a16:creationId xmlns:a16="http://schemas.microsoft.com/office/drawing/2014/main" id="{A77C5821-A0B9-90CC-A385-E0BA6523E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23" y="92547"/>
            <a:ext cx="1586852" cy="1586852"/>
          </a:xfrm>
          <a:prstGeom prst="rect">
            <a:avLst/>
          </a:prstGeom>
        </p:spPr>
      </p:pic>
      <p:pic>
        <p:nvPicPr>
          <p:cNvPr id="6" name="Picture 5">
            <a:extLst>
              <a:ext uri="{FF2B5EF4-FFF2-40B4-BE49-F238E27FC236}">
                <a16:creationId xmlns:a16="http://schemas.microsoft.com/office/drawing/2014/main" id="{09AB72CE-BB83-7F3A-545C-18603678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996" y="1691688"/>
            <a:ext cx="1573636" cy="1047119"/>
          </a:xfrm>
          <a:prstGeom prst="rect">
            <a:avLst/>
          </a:prstGeom>
        </p:spPr>
      </p:pic>
      <p:pic>
        <p:nvPicPr>
          <p:cNvPr id="7" name="Picture 6">
            <a:extLst>
              <a:ext uri="{FF2B5EF4-FFF2-40B4-BE49-F238E27FC236}">
                <a16:creationId xmlns:a16="http://schemas.microsoft.com/office/drawing/2014/main" id="{2D58D149-7A04-6A43-0C34-9B9256DCF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624" y="136438"/>
            <a:ext cx="1446425" cy="139579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424583C3-3FFA-BBC3-9724-7F04CDF286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8143" y="5293274"/>
            <a:ext cx="1446425" cy="1520556"/>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3F804CD0-CDA9-6FBC-D7D3-560A6F0D8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481" y="172367"/>
            <a:ext cx="1402298" cy="1544982"/>
          </a:xfrm>
          <a:prstGeom prst="rect">
            <a:avLst/>
          </a:prstGeom>
        </p:spPr>
      </p:pic>
      <p:pic>
        <p:nvPicPr>
          <p:cNvPr id="10" name="Picture 9">
            <a:extLst>
              <a:ext uri="{FF2B5EF4-FFF2-40B4-BE49-F238E27FC236}">
                <a16:creationId xmlns:a16="http://schemas.microsoft.com/office/drawing/2014/main" id="{E7A2966C-8174-2AD0-7150-0AD072202F6C}"/>
              </a:ext>
            </a:extLst>
          </p:cNvPr>
          <p:cNvPicPr>
            <a:picLocks noChangeAspect="1"/>
          </p:cNvPicPr>
          <p:nvPr/>
        </p:nvPicPr>
        <p:blipFill>
          <a:blip r:embed="rId10"/>
          <a:stretch>
            <a:fillRect/>
          </a:stretch>
        </p:blipFill>
        <p:spPr>
          <a:xfrm>
            <a:off x="10597138" y="5235280"/>
            <a:ext cx="1446424" cy="1435508"/>
          </a:xfrm>
          <a:prstGeom prst="rect">
            <a:avLst/>
          </a:prstGeom>
        </p:spPr>
      </p:pic>
      <p:pic>
        <p:nvPicPr>
          <p:cNvPr id="12" name="Picture 11">
            <a:extLst>
              <a:ext uri="{FF2B5EF4-FFF2-40B4-BE49-F238E27FC236}">
                <a16:creationId xmlns:a16="http://schemas.microsoft.com/office/drawing/2014/main" id="{1A8DBC1D-92C7-E4B8-B1A1-425660EB8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341" y="4289537"/>
            <a:ext cx="1725168" cy="1792224"/>
          </a:xfrm>
          <a:prstGeom prst="rect">
            <a:avLst/>
          </a:prstGeom>
        </p:spPr>
      </p:pic>
      <p:pic>
        <p:nvPicPr>
          <p:cNvPr id="14" name="Picture 13">
            <a:extLst>
              <a:ext uri="{FF2B5EF4-FFF2-40B4-BE49-F238E27FC236}">
                <a16:creationId xmlns:a16="http://schemas.microsoft.com/office/drawing/2014/main" id="{8AC9C7D7-5DAE-593F-E9B9-8CF22E92EE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0849" y="4397788"/>
            <a:ext cx="1400987" cy="1655764"/>
          </a:xfrm>
          <a:prstGeom prst="rect">
            <a:avLst/>
          </a:prstGeom>
        </p:spPr>
      </p:pic>
      <p:pic>
        <p:nvPicPr>
          <p:cNvPr id="16" name="Picture 15">
            <a:extLst>
              <a:ext uri="{FF2B5EF4-FFF2-40B4-BE49-F238E27FC236}">
                <a16:creationId xmlns:a16="http://schemas.microsoft.com/office/drawing/2014/main" id="{86C25711-CC0C-38D7-F76F-1839DF2AF7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2726" y="3474481"/>
            <a:ext cx="1373083" cy="1429255"/>
          </a:xfrm>
          <a:prstGeom prst="rect">
            <a:avLst/>
          </a:prstGeom>
        </p:spPr>
      </p:pic>
      <p:pic>
        <p:nvPicPr>
          <p:cNvPr id="18" name="Picture 17">
            <a:extLst>
              <a:ext uri="{FF2B5EF4-FFF2-40B4-BE49-F238E27FC236}">
                <a16:creationId xmlns:a16="http://schemas.microsoft.com/office/drawing/2014/main" id="{6467D367-91C3-B9C5-A5D3-5D90FAD8E6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313" y="5085222"/>
            <a:ext cx="1574239" cy="1655762"/>
          </a:xfrm>
          <a:prstGeom prst="rect">
            <a:avLst/>
          </a:prstGeom>
        </p:spPr>
      </p:pic>
      <p:pic>
        <p:nvPicPr>
          <p:cNvPr id="20" name="Picture 19">
            <a:extLst>
              <a:ext uri="{FF2B5EF4-FFF2-40B4-BE49-F238E27FC236}">
                <a16:creationId xmlns:a16="http://schemas.microsoft.com/office/drawing/2014/main" id="{85C908B5-E13E-6425-77E7-6E11162943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2390" y="194523"/>
            <a:ext cx="1178351" cy="1773418"/>
          </a:xfrm>
          <a:prstGeom prst="rect">
            <a:avLst/>
          </a:prstGeom>
        </p:spPr>
      </p:pic>
      <p:pic>
        <p:nvPicPr>
          <p:cNvPr id="22" name="Picture 21">
            <a:extLst>
              <a:ext uri="{FF2B5EF4-FFF2-40B4-BE49-F238E27FC236}">
                <a16:creationId xmlns:a16="http://schemas.microsoft.com/office/drawing/2014/main" id="{FFB77A2D-667D-9228-6414-018A7E60CC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115" y="128905"/>
            <a:ext cx="1226023" cy="1839035"/>
          </a:xfrm>
          <a:prstGeom prst="rect">
            <a:avLst/>
          </a:prstGeom>
        </p:spPr>
      </p:pic>
      <p:pic>
        <p:nvPicPr>
          <p:cNvPr id="24" name="Picture 23">
            <a:extLst>
              <a:ext uri="{FF2B5EF4-FFF2-40B4-BE49-F238E27FC236}">
                <a16:creationId xmlns:a16="http://schemas.microsoft.com/office/drawing/2014/main" id="{FE05A603-FFA9-7AC5-4E5E-18D262C3B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34763" y="286879"/>
            <a:ext cx="1562749" cy="1172062"/>
          </a:xfrm>
          <a:prstGeom prst="rect">
            <a:avLst/>
          </a:prstGeom>
        </p:spPr>
      </p:pic>
      <p:pic>
        <p:nvPicPr>
          <p:cNvPr id="26" name="Picture 25">
            <a:extLst>
              <a:ext uri="{FF2B5EF4-FFF2-40B4-BE49-F238E27FC236}">
                <a16:creationId xmlns:a16="http://schemas.microsoft.com/office/drawing/2014/main" id="{6B673E68-3843-9C84-135D-6396FEF4E77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77023" y="4778093"/>
            <a:ext cx="1620601" cy="1655762"/>
          </a:xfrm>
          <a:prstGeom prst="rect">
            <a:avLst/>
          </a:prstGeom>
        </p:spPr>
      </p:pic>
      <p:pic>
        <p:nvPicPr>
          <p:cNvPr id="28" name="Picture 27">
            <a:extLst>
              <a:ext uri="{FF2B5EF4-FFF2-40B4-BE49-F238E27FC236}">
                <a16:creationId xmlns:a16="http://schemas.microsoft.com/office/drawing/2014/main" id="{70603E06-2841-9A34-366A-6A3280E008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46630" y="2985195"/>
            <a:ext cx="1240224" cy="1655763"/>
          </a:xfrm>
          <a:prstGeom prst="rect">
            <a:avLst/>
          </a:prstGeom>
        </p:spPr>
      </p:pic>
      <p:pic>
        <p:nvPicPr>
          <p:cNvPr id="30" name="Picture 29">
            <a:extLst>
              <a:ext uri="{FF2B5EF4-FFF2-40B4-BE49-F238E27FC236}">
                <a16:creationId xmlns:a16="http://schemas.microsoft.com/office/drawing/2014/main" id="{D6E11537-0727-6145-E646-BD2F5B23107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50736" y="5085222"/>
            <a:ext cx="1435508" cy="1435508"/>
          </a:xfrm>
          <a:prstGeom prst="rect">
            <a:avLst/>
          </a:prstGeom>
        </p:spPr>
      </p:pic>
      <p:pic>
        <p:nvPicPr>
          <p:cNvPr id="32" name="Picture 31">
            <a:extLst>
              <a:ext uri="{FF2B5EF4-FFF2-40B4-BE49-F238E27FC236}">
                <a16:creationId xmlns:a16="http://schemas.microsoft.com/office/drawing/2014/main" id="{828DE275-0382-CEEF-50C7-2F4F19879ED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10270" y="1736551"/>
            <a:ext cx="1576667" cy="1576667"/>
          </a:xfrm>
          <a:prstGeom prst="rect">
            <a:avLst/>
          </a:prstGeom>
        </p:spPr>
      </p:pic>
      <p:pic>
        <p:nvPicPr>
          <p:cNvPr id="34" name="Picture 33">
            <a:extLst>
              <a:ext uri="{FF2B5EF4-FFF2-40B4-BE49-F238E27FC236}">
                <a16:creationId xmlns:a16="http://schemas.microsoft.com/office/drawing/2014/main" id="{282B4621-96C4-5595-030D-70BE86A9187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3225" y="1726065"/>
            <a:ext cx="1253550" cy="1840832"/>
          </a:xfrm>
          <a:prstGeom prst="rect">
            <a:avLst/>
          </a:prstGeom>
        </p:spPr>
      </p:pic>
      <p:pic>
        <p:nvPicPr>
          <p:cNvPr id="36" name="Picture 35">
            <a:extLst>
              <a:ext uri="{FF2B5EF4-FFF2-40B4-BE49-F238E27FC236}">
                <a16:creationId xmlns:a16="http://schemas.microsoft.com/office/drawing/2014/main" id="{DEBD2439-32BE-4D42-4AF7-D9102A47BF8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66998" y="3813077"/>
            <a:ext cx="1502762" cy="1372572"/>
          </a:xfrm>
          <a:prstGeom prst="rect">
            <a:avLst/>
          </a:prstGeom>
        </p:spPr>
      </p:pic>
      <p:pic>
        <p:nvPicPr>
          <p:cNvPr id="38" name="Picture 37">
            <a:extLst>
              <a:ext uri="{FF2B5EF4-FFF2-40B4-BE49-F238E27FC236}">
                <a16:creationId xmlns:a16="http://schemas.microsoft.com/office/drawing/2014/main" id="{2E6A2CDF-887E-245D-A4C3-A471A42FB1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57758" y="3292997"/>
            <a:ext cx="1281017" cy="1792225"/>
          </a:xfrm>
          <a:prstGeom prst="rect">
            <a:avLst/>
          </a:prstGeom>
        </p:spPr>
      </p:pic>
      <p:pic>
        <p:nvPicPr>
          <p:cNvPr id="40" name="Picture 39">
            <a:extLst>
              <a:ext uri="{FF2B5EF4-FFF2-40B4-BE49-F238E27FC236}">
                <a16:creationId xmlns:a16="http://schemas.microsoft.com/office/drawing/2014/main" id="{2D9E91FB-12DA-8D4E-E293-FCA74CAFD3C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94392" y="60383"/>
            <a:ext cx="1651916" cy="1665682"/>
          </a:xfrm>
          <a:prstGeom prst="rect">
            <a:avLst/>
          </a:prstGeom>
        </p:spPr>
      </p:pic>
      <p:pic>
        <p:nvPicPr>
          <p:cNvPr id="41" name="Picture 40">
            <a:extLst>
              <a:ext uri="{FF2B5EF4-FFF2-40B4-BE49-F238E27FC236}">
                <a16:creationId xmlns:a16="http://schemas.microsoft.com/office/drawing/2014/main" id="{0F3D9F13-90B6-73DC-D561-363A1C962D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544008" y="1757704"/>
            <a:ext cx="1435508" cy="1435508"/>
          </a:xfrm>
          <a:prstGeom prst="rect">
            <a:avLst/>
          </a:prstGeom>
        </p:spPr>
      </p:pic>
    </p:spTree>
    <p:extLst>
      <p:ext uri="{BB962C8B-B14F-4D97-AF65-F5344CB8AC3E}">
        <p14:creationId xmlns:p14="http://schemas.microsoft.com/office/powerpoint/2010/main" val="1426104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Differentially private sliding window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 </m:t>
                    </m:r>
                  </m:oMath>
                </a14:m>
                <a:r>
                  <a:rPr lang="en-US" dirty="0"/>
                  <a:t>heavy hitters </a:t>
                </a:r>
                <a:r>
                  <a:rPr lang="en-US" dirty="0">
                    <a:solidFill>
                      <a:srgbClr val="7030A0"/>
                    </a:solidFill>
                  </a:rPr>
                  <a:t>[BLM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Private release of statistics for any (parametrized)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a:t>
                </a:r>
                <a:r>
                  <a:rPr lang="en-US" dirty="0">
                    <a:solidFill>
                      <a:srgbClr val="7030A0"/>
                    </a:solidFill>
                  </a:rPr>
                  <a:t>[BMW</a:t>
                </a:r>
                <a:r>
                  <a:rPr lang="en-US" dirty="0">
                    <a:solidFill>
                      <a:srgbClr val="FF0000"/>
                    </a:solidFill>
                  </a:rPr>
                  <a:t>Z</a:t>
                </a:r>
                <a:r>
                  <a:rPr lang="en-US" dirty="0">
                    <a:solidFill>
                      <a:srgbClr val="7030A0"/>
                    </a:solidFill>
                  </a:rPr>
                  <a:t>22]</a:t>
                </a:r>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33496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046988"/>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Differential privacy</a:t>
            </a:r>
          </a:p>
          <a:p>
            <a:pPr marL="457200" indent="-457200">
              <a:buFont typeface="Arial" panose="020B0604020202020204" pitchFamily="34" charset="0"/>
              <a:buChar char="•"/>
            </a:pPr>
            <a:r>
              <a:rPr lang="en-US" sz="3200" dirty="0">
                <a:solidFill>
                  <a:srgbClr val="C00000"/>
                </a:solidFill>
              </a:rPr>
              <a:t>Fairness</a:t>
            </a:r>
          </a:p>
        </p:txBody>
      </p:sp>
      <p:pic>
        <p:nvPicPr>
          <p:cNvPr id="3" name="Picture 2">
            <a:extLst>
              <a:ext uri="{FF2B5EF4-FFF2-40B4-BE49-F238E27FC236}">
                <a16:creationId xmlns:a16="http://schemas.microsoft.com/office/drawing/2014/main" id="{AEC73F60-776B-C3D1-9A00-62B29DD28B12}"/>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30834456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DE5FC-09C4-217C-97B9-D80FC8D2C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699" y="2813538"/>
            <a:ext cx="7862601" cy="2217179"/>
          </a:xfrm>
          <a:prstGeom prst="rect">
            <a:avLst/>
          </a:prstGeom>
        </p:spPr>
      </p:pic>
    </p:spTree>
    <p:extLst>
      <p:ext uri="{BB962C8B-B14F-4D97-AF65-F5344CB8AC3E}">
        <p14:creationId xmlns:p14="http://schemas.microsoft.com/office/powerpoint/2010/main" val="11847426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89BA1-AB9C-BE63-1117-1F5FC872C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155" y="1899270"/>
            <a:ext cx="4579432" cy="3253807"/>
          </a:xfrm>
          <a:prstGeom prst="rect">
            <a:avLst/>
          </a:prstGeom>
        </p:spPr>
      </p:pic>
    </p:spTree>
    <p:extLst>
      <p:ext uri="{BB962C8B-B14F-4D97-AF65-F5344CB8AC3E}">
        <p14:creationId xmlns:p14="http://schemas.microsoft.com/office/powerpoint/2010/main" val="3153197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E5991-5308-2996-C4D6-FF9B9E50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81" y="1434532"/>
            <a:ext cx="5084206" cy="5084206"/>
          </a:xfrm>
          <a:prstGeom prst="rect">
            <a:avLst/>
          </a:prstGeom>
        </p:spPr>
      </p:pic>
    </p:spTree>
    <p:extLst>
      <p:ext uri="{BB962C8B-B14F-4D97-AF65-F5344CB8AC3E}">
        <p14:creationId xmlns:p14="http://schemas.microsoft.com/office/powerpoint/2010/main" val="2607394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B4D5-FA91-04BC-2F46-B754EA899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602" y="1811346"/>
            <a:ext cx="4410965" cy="4410965"/>
          </a:xfrm>
          <a:prstGeom prst="rect">
            <a:avLst/>
          </a:prstGeom>
        </p:spPr>
      </p:pic>
    </p:spTree>
    <p:extLst>
      <p:ext uri="{BB962C8B-B14F-4D97-AF65-F5344CB8AC3E}">
        <p14:creationId xmlns:p14="http://schemas.microsoft.com/office/powerpoint/2010/main" val="3522516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691F4-CACC-AC77-C333-24C08F5A3A9D}"/>
              </a:ext>
            </a:extLst>
          </p:cNvPr>
          <p:cNvPicPr>
            <a:picLocks noChangeAspect="1"/>
          </p:cNvPicPr>
          <p:nvPr/>
        </p:nvPicPr>
        <p:blipFill>
          <a:blip r:embed="rId2"/>
          <a:stretch>
            <a:fillRect/>
          </a:stretch>
        </p:blipFill>
        <p:spPr>
          <a:xfrm>
            <a:off x="4645452" y="1336430"/>
            <a:ext cx="2389629" cy="5521569"/>
          </a:xfrm>
          <a:prstGeom prst="rect">
            <a:avLst/>
          </a:prstGeom>
        </p:spPr>
      </p:pic>
    </p:spTree>
    <p:extLst>
      <p:ext uri="{BB962C8B-B14F-4D97-AF65-F5344CB8AC3E}">
        <p14:creationId xmlns:p14="http://schemas.microsoft.com/office/powerpoint/2010/main" val="3248001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C5206-7E67-BD7F-4F65-0DAB8A7D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54" y="2133652"/>
            <a:ext cx="3362692" cy="4275181"/>
          </a:xfrm>
          <a:prstGeom prst="rect">
            <a:avLst/>
          </a:prstGeom>
        </p:spPr>
      </p:pic>
    </p:spTree>
    <p:extLst>
      <p:ext uri="{BB962C8B-B14F-4D97-AF65-F5344CB8AC3E}">
        <p14:creationId xmlns:p14="http://schemas.microsoft.com/office/powerpoint/2010/main" val="2596994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6551</Words>
  <Application>Microsoft Office PowerPoint</Application>
  <PresentationFormat>Widescreen</PresentationFormat>
  <Paragraphs>984</Paragraphs>
  <Slides>148</Slides>
  <Notes>91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148</vt:i4>
      </vt:variant>
    </vt:vector>
  </HeadingPairs>
  <TitlesOfParts>
    <vt:vector size="155" baseType="lpstr">
      <vt:lpstr>Arial</vt:lpstr>
      <vt:lpstr>Calibri</vt:lpstr>
      <vt:lpstr>Calibri Light</vt:lpstr>
      <vt:lpstr>Cambria Math</vt:lpstr>
      <vt:lpstr>Times New Roman</vt:lpstr>
      <vt:lpstr>Wingdings</vt:lpstr>
      <vt:lpstr>Office Theme</vt:lpstr>
      <vt:lpstr>Theoretical Foundations of Modern Data Science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Evolving Demands</vt:lpstr>
      <vt:lpstr>New Tools for Classical Data Science</vt:lpstr>
      <vt:lpstr>Evolving Demands</vt:lpstr>
      <vt:lpstr>PowerPoint Presentation</vt:lpstr>
      <vt:lpstr>Dimensionality Reduction</vt:lpstr>
      <vt:lpstr>New Dimensionality Reduction Results</vt:lpstr>
      <vt:lpstr>Coreset</vt:lpstr>
      <vt:lpstr>Coreset</vt:lpstr>
      <vt:lpstr>New Coreset Constructions</vt:lpstr>
      <vt:lpstr>PowerPoint Presentation</vt:lpstr>
      <vt:lpstr>PowerPoint Presentation</vt:lpstr>
      <vt:lpstr>Evolving Demands</vt:lpstr>
      <vt:lpstr>PowerPoint Presentation</vt:lpstr>
      <vt:lpstr>PowerPoint Presentation</vt:lpstr>
      <vt:lpstr>PowerPoint Presentation</vt:lpstr>
      <vt:lpstr>Learning-Augmented Clustering</vt:lpstr>
      <vt:lpstr>Learning-Augmented Clustering</vt:lpstr>
      <vt:lpstr>Predictor</vt:lpstr>
      <vt:lpstr>Theoretical Guarantee</vt:lpstr>
      <vt:lpstr>Algorithmic Intuition</vt:lpstr>
      <vt:lpstr>Algorithmic Intuition</vt:lpstr>
      <vt:lpstr>Algorithmic Intuition</vt:lpstr>
      <vt:lpstr>Algorithmic Intuition</vt:lpstr>
      <vt:lpstr>Algorithmic Intuition</vt:lpstr>
      <vt:lpstr>Algorithmic Intuition</vt:lpstr>
      <vt:lpstr>Experimental Results</vt:lpstr>
      <vt:lpstr>PowerPoint Presentation</vt:lpstr>
      <vt:lpstr>My Recent Work on Data Science</vt:lpstr>
      <vt:lpstr>Questions?</vt:lpstr>
      <vt:lpstr>Security and Privacy for Big Data</vt:lpstr>
      <vt:lpstr>PowerPoint Presentation</vt:lpstr>
      <vt:lpstr>PowerPoint Presentation</vt:lpstr>
      <vt:lpstr>Evolving Demands</vt:lpstr>
      <vt:lpstr>Graph Theory for Memory Hard Functions</vt:lpstr>
      <vt:lpstr>Graph Theory for Memory Hard Functions</vt:lpstr>
      <vt:lpstr>PowerPoint Presentation</vt:lpstr>
      <vt:lpstr>Anonymizing Data</vt:lpstr>
      <vt:lpstr>Anonymizing Data</vt:lpstr>
      <vt:lpstr>Reconstruction Attack</vt:lpstr>
      <vt:lpstr>PowerPoint Presentation</vt:lpstr>
      <vt:lpstr>Differential Privacy</vt:lpstr>
      <vt:lpstr>Differential Privacy Result Highlights</vt:lpstr>
      <vt:lpstr>My Recent Work on Security and Privacy</vt:lpstr>
      <vt:lpstr>Questions?</vt:lpstr>
      <vt:lpstr>Sublinear Algorithms for Processing Big Data</vt:lpstr>
      <vt:lpstr>Model #1: Streaming Model</vt:lpstr>
      <vt:lpstr>Frequency Vector</vt:lpstr>
      <vt:lpstr>Heavy-Hitters (Frequent Items)</vt:lpstr>
      <vt:lpstr>Frequency Moments (L_p Norm)</vt:lpstr>
      <vt:lpstr>Distinct Elements (F_0 Estimation)</vt:lpstr>
      <vt:lpstr>(1+ε)-Approximation Streaming Algorithms</vt:lpstr>
      <vt:lpstr>Evolving Demands</vt:lpstr>
      <vt:lpstr>PowerPoint Presentation</vt:lpstr>
      <vt:lpstr>Model #2: Adversarially Robust Streaming</vt:lpstr>
      <vt:lpstr>Model #2: Adversarially Robust Streaming</vt:lpstr>
      <vt:lpstr>Model #2: Adversarially Robust Streaming</vt:lpstr>
      <vt:lpstr>Model #2: Adversarially Robust Streaming</vt:lpstr>
      <vt:lpstr>Model #2: Adversarially Robust Streaming</vt:lpstr>
      <vt:lpstr>(1+ε)-Robust Algorithms [WZ21]</vt:lpstr>
      <vt:lpstr>PowerPoint Presentation</vt:lpstr>
      <vt:lpstr>Additional Work</vt:lpstr>
      <vt:lpstr>Evolving Demands</vt:lpstr>
      <vt:lpstr>PowerPoint Presentation</vt:lpstr>
      <vt:lpstr>Model #3: Sliding Window Model</vt:lpstr>
      <vt:lpstr>Model #3: Sliding Window Model</vt:lpstr>
      <vt:lpstr>Model #3: Sliding Window Model</vt:lpstr>
      <vt:lpstr>Model #3: Sliding Window Model</vt:lpstr>
      <vt:lpstr>(1+ε)-Approximation Sliding Window Algorithms [WZ21]</vt:lpstr>
      <vt:lpstr>(1+ε)-Approximation Sliding Window Algorithms [BGLWZ18]</vt:lpstr>
      <vt:lpstr>RandNLA in the Sliding Window Model</vt:lpstr>
      <vt:lpstr>My Recent Work on Sublinear Algorithms</vt:lpstr>
      <vt:lpstr>Future Research Directions</vt:lpstr>
      <vt:lpstr>Future Agenda</vt:lpstr>
      <vt:lpstr>Thank You!</vt:lpstr>
      <vt:lpstr>Thank You!</vt:lpstr>
      <vt:lpstr>Differential Privacy Result Highlights</vt:lpstr>
      <vt:lpstr>Evolving Demands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iMHFs</vt:lpstr>
      <vt:lpstr>iMHFs</vt:lpstr>
      <vt:lpstr>iMHFs</vt:lpstr>
      <vt:lpstr>iMHFs</vt:lpstr>
      <vt:lpstr>iMHFs</vt:lpstr>
      <vt:lpstr>iMHFs</vt:lpstr>
      <vt:lpstr>Background</vt:lpstr>
      <vt:lpstr>PowerPoint Presentation</vt:lpstr>
      <vt:lpstr>PowerPoint Presentation</vt:lpstr>
      <vt:lpstr>PowerPoint Presentation</vt:lpstr>
      <vt:lpstr>PowerPoint Presentation</vt:lpstr>
      <vt:lpstr>Motivation</vt:lpstr>
      <vt:lpstr>Memory Hard Functions</vt:lpstr>
      <vt:lpstr>Graph Pebbling and Password Hashing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Online Learning with Experts Problem</vt:lpstr>
      <vt:lpstr>Applications of the Experts Problem</vt:lpstr>
      <vt:lpstr>State-of-the-Art for Unbounded Memory</vt:lpstr>
      <vt:lpstr>Memory Bounds for the Expert Problem</vt:lpstr>
      <vt:lpstr>Online Learning with Experts in the Streaming Model (I) [SWXZ22]</vt:lpstr>
      <vt:lpstr>Online Learning with Experts in the Streaming Model (II) [SWXZ22]</vt:lpstr>
      <vt:lpstr>Online Learning with Experts in the Streaming Model (III) [SWXZ22]</vt:lpstr>
      <vt:lpstr>Subsequent Work</vt:lpstr>
      <vt:lpstr>Additional Work</vt:lpstr>
      <vt:lpstr>PowerPoint Presentation</vt:lpstr>
      <vt:lpstr>PowerPoint Presentation</vt:lpstr>
      <vt:lpstr>(1+ε)-Approximation Streaming Algorithms</vt:lpstr>
      <vt:lpstr>(1+ε)-Robust Algorithms [BJWY20]</vt:lpstr>
      <vt:lpstr>“What’s an epsilon between friends?</vt:lpstr>
      <vt:lpstr>(1+ε)-Robust Algorithms [HKMMS20]</vt:lpstr>
      <vt:lpstr>(1+ε)-Robust Algorithms [WZ21]</vt:lpstr>
      <vt:lpstr>(1+ε)-Robust Algorithms Summary [WZ21]</vt:lpstr>
      <vt:lpstr>(1+ε)-Approximation Sliding Window Algorithms [WZ21]</vt:lpstr>
      <vt:lpstr>Differential Privacy</vt:lpstr>
      <vt:lpstr>(1+ε)-Robust Algorithms [BJWY20]</vt:lpstr>
      <vt:lpstr>“What’s an epsilon between friends?</vt:lpstr>
      <vt:lpstr>(1+ε)-Robust Algorithms [HKMMS20]</vt:lpstr>
      <vt:lpstr>Future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Samson Zhou</dc:creator>
  <cp:lastModifiedBy>Samson Zhou</cp:lastModifiedBy>
  <cp:revision>129</cp:revision>
  <dcterms:created xsi:type="dcterms:W3CDTF">2022-12-10T08:23:59Z</dcterms:created>
  <dcterms:modified xsi:type="dcterms:W3CDTF">2023-03-07T03:54:28Z</dcterms:modified>
</cp:coreProperties>
</file>